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89" r:id="rId3"/>
    <p:sldId id="291" r:id="rId4"/>
    <p:sldId id="290" r:id="rId5"/>
    <p:sldId id="260" r:id="rId6"/>
    <p:sldId id="294" r:id="rId7"/>
    <p:sldId id="295" r:id="rId8"/>
    <p:sldId id="292" r:id="rId9"/>
    <p:sldId id="293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12" r:id="rId21"/>
    <p:sldId id="268" r:id="rId22"/>
    <p:sldId id="269" r:id="rId23"/>
    <p:sldId id="270" r:id="rId24"/>
    <p:sldId id="267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98" r:id="rId43"/>
    <p:sldId id="297" r:id="rId44"/>
    <p:sldId id="288" r:id="rId45"/>
    <p:sldId id="29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827129-BC53-45F0-A09E-48E9CE498893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42FBCF9A-589E-48BB-BFC0-41EB4B727CF2}">
      <dgm:prSet phldrT="[Text]"/>
      <dgm:spPr/>
      <dgm:t>
        <a:bodyPr/>
        <a:lstStyle/>
        <a:p>
          <a:r>
            <a:rPr lang="en-GB" dirty="0" smtClean="0">
              <a:solidFill>
                <a:schemeClr val="bg2">
                  <a:lumMod val="65000"/>
                  <a:lumOff val="35000"/>
                </a:schemeClr>
              </a:solidFill>
            </a:rPr>
            <a:t>Clinicians / Researchers create the project specific CRF fields  </a:t>
          </a:r>
        </a:p>
        <a:p>
          <a:r>
            <a:rPr lang="en-GB" dirty="0" smtClean="0">
              <a:solidFill>
                <a:schemeClr val="bg2">
                  <a:lumMod val="65000"/>
                  <a:lumOff val="35000"/>
                </a:schemeClr>
              </a:solidFill>
            </a:rPr>
            <a:t>(Clinical data ontology)</a:t>
          </a:r>
        </a:p>
        <a:p>
          <a:r>
            <a:rPr lang="en-GB" dirty="0" smtClean="0">
              <a:solidFill>
                <a:schemeClr val="bg2">
                  <a:lumMod val="65000"/>
                  <a:lumOff val="35000"/>
                </a:schemeClr>
              </a:solidFill>
            </a:rPr>
            <a:t>Provided with an interactive web form</a:t>
          </a:r>
        </a:p>
      </dgm:t>
    </dgm:pt>
    <dgm:pt modelId="{DF0B46E2-1D20-4320-B22D-862242DD98A3}" type="parTrans" cxnId="{D59822B3-8DA0-4995-AD6C-5EC6A1A36DEF}">
      <dgm:prSet/>
      <dgm:spPr/>
      <dgm:t>
        <a:bodyPr/>
        <a:lstStyle/>
        <a:p>
          <a:endParaRPr lang="en-GB"/>
        </a:p>
      </dgm:t>
    </dgm:pt>
    <dgm:pt modelId="{006439EA-493C-44A2-B002-3582F4AF12AB}" type="sibTrans" cxnId="{D59822B3-8DA0-4995-AD6C-5EC6A1A36DEF}">
      <dgm:prSet/>
      <dgm:spPr/>
      <dgm:t>
        <a:bodyPr/>
        <a:lstStyle/>
        <a:p>
          <a:endParaRPr lang="en-GB"/>
        </a:p>
      </dgm:t>
    </dgm:pt>
    <dgm:pt modelId="{1DD6DADF-3313-40E5-A269-15EAA54301D3}">
      <dgm:prSet phldrT="[Text]"/>
      <dgm:spPr/>
      <dgm:t>
        <a:bodyPr/>
        <a:lstStyle/>
        <a:p>
          <a:r>
            <a:rPr lang="en-GB" dirty="0" smtClean="0"/>
            <a:t>Project Specific Data Model created by eTRIKS </a:t>
          </a:r>
        </a:p>
        <a:p>
          <a:r>
            <a:rPr lang="en-GB" dirty="0" smtClean="0"/>
            <a:t>+</a:t>
          </a:r>
        </a:p>
        <a:p>
          <a:r>
            <a:rPr lang="en-GB" dirty="0" smtClean="0"/>
            <a:t>Data loaded on Transmart</a:t>
          </a:r>
          <a:endParaRPr lang="en-GB" dirty="0"/>
        </a:p>
      </dgm:t>
    </dgm:pt>
    <dgm:pt modelId="{EB7BC57B-CADF-46FC-8C81-033481E0E2F5}" type="parTrans" cxnId="{C9656442-6097-43B0-BF9F-7D44713DB917}">
      <dgm:prSet/>
      <dgm:spPr/>
      <dgm:t>
        <a:bodyPr/>
        <a:lstStyle/>
        <a:p>
          <a:endParaRPr lang="en-GB"/>
        </a:p>
      </dgm:t>
    </dgm:pt>
    <dgm:pt modelId="{DA1598FB-AD38-4CF5-AC49-3EBBF73E0D0C}" type="sibTrans" cxnId="{C9656442-6097-43B0-BF9F-7D44713DB917}">
      <dgm:prSet/>
      <dgm:spPr/>
      <dgm:t>
        <a:bodyPr/>
        <a:lstStyle/>
        <a:p>
          <a:endParaRPr lang="en-GB"/>
        </a:p>
      </dgm:t>
    </dgm:pt>
    <dgm:pt modelId="{2DA3CA02-F025-4572-85CD-230C7FBBA888}">
      <dgm:prSet phldrT="[Text]"/>
      <dgm:spPr/>
      <dgm:t>
        <a:bodyPr/>
        <a:lstStyle/>
        <a:p>
          <a:r>
            <a:rPr lang="en-GB" dirty="0" smtClean="0"/>
            <a:t>Data I/O implemented on eTRIKS/Project Server</a:t>
          </a:r>
        </a:p>
        <a:p>
          <a:endParaRPr lang="en-GB" dirty="0" smtClean="0"/>
        </a:p>
        <a:p>
          <a:r>
            <a:rPr lang="en-GB" dirty="0" smtClean="0"/>
            <a:t>Data analysed on Transmart</a:t>
          </a:r>
          <a:endParaRPr lang="en-GB" dirty="0"/>
        </a:p>
      </dgm:t>
    </dgm:pt>
    <dgm:pt modelId="{0A46E800-94D8-47DE-8F21-353B8EAB3174}" type="parTrans" cxnId="{0C22A3A6-A186-44A7-8456-C7837552B8C0}">
      <dgm:prSet/>
      <dgm:spPr/>
      <dgm:t>
        <a:bodyPr/>
        <a:lstStyle/>
        <a:p>
          <a:endParaRPr lang="en-GB"/>
        </a:p>
      </dgm:t>
    </dgm:pt>
    <dgm:pt modelId="{EB2569CB-D054-4984-9B0B-D686D5470DFB}" type="sibTrans" cxnId="{0C22A3A6-A186-44A7-8456-C7837552B8C0}">
      <dgm:prSet/>
      <dgm:spPr/>
      <dgm:t>
        <a:bodyPr/>
        <a:lstStyle/>
        <a:p>
          <a:endParaRPr lang="en-GB"/>
        </a:p>
      </dgm:t>
    </dgm:pt>
    <dgm:pt modelId="{9C486F02-8305-40B8-AEC3-8F9230D93621}" type="pres">
      <dgm:prSet presAssocID="{3C827129-BC53-45F0-A09E-48E9CE498893}" presName="Name0" presStyleCnt="0">
        <dgm:presLayoutVars>
          <dgm:dir/>
          <dgm:resizeHandles val="exact"/>
        </dgm:presLayoutVars>
      </dgm:prSet>
      <dgm:spPr/>
    </dgm:pt>
    <dgm:pt modelId="{0243718B-F788-4A08-8C5D-B22FB1B89628}" type="pres">
      <dgm:prSet presAssocID="{42FBCF9A-589E-48BB-BFC0-41EB4B727CF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3210CD-5ECB-43AE-A1B2-94E95EEB6EBF}" type="pres">
      <dgm:prSet presAssocID="{006439EA-493C-44A2-B002-3582F4AF12AB}" presName="sibTrans" presStyleLbl="sibTrans2D1" presStyleIdx="0" presStyleCnt="2"/>
      <dgm:spPr/>
      <dgm:t>
        <a:bodyPr/>
        <a:lstStyle/>
        <a:p>
          <a:endParaRPr lang="en-GB"/>
        </a:p>
      </dgm:t>
    </dgm:pt>
    <dgm:pt modelId="{44E76257-DCF1-475E-928A-A91E2CDB0C27}" type="pres">
      <dgm:prSet presAssocID="{006439EA-493C-44A2-B002-3582F4AF12AB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9199B953-A8DC-4EA7-94E8-514867F997B1}" type="pres">
      <dgm:prSet presAssocID="{1DD6DADF-3313-40E5-A269-15EAA54301D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FADE7D-FFD9-4604-A2C9-4E689DCE64AB}" type="pres">
      <dgm:prSet presAssocID="{DA1598FB-AD38-4CF5-AC49-3EBBF73E0D0C}" presName="sibTrans" presStyleLbl="sibTrans2D1" presStyleIdx="1" presStyleCnt="2"/>
      <dgm:spPr/>
      <dgm:t>
        <a:bodyPr/>
        <a:lstStyle/>
        <a:p>
          <a:endParaRPr lang="en-GB"/>
        </a:p>
      </dgm:t>
    </dgm:pt>
    <dgm:pt modelId="{C2312A66-6FFB-4A86-AB91-FCB4734B354D}" type="pres">
      <dgm:prSet presAssocID="{DA1598FB-AD38-4CF5-AC49-3EBBF73E0D0C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0035ED85-D0A3-4441-A1A3-0B30668F3524}" type="pres">
      <dgm:prSet presAssocID="{2DA3CA02-F025-4572-85CD-230C7FBBA88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436025A-9D01-46F4-9BFE-897D2161025C}" type="presOf" srcId="{006439EA-493C-44A2-B002-3582F4AF12AB}" destId="{44E76257-DCF1-475E-928A-A91E2CDB0C27}" srcOrd="1" destOrd="0" presId="urn:microsoft.com/office/officeart/2005/8/layout/process1"/>
    <dgm:cxn modelId="{0C22A3A6-A186-44A7-8456-C7837552B8C0}" srcId="{3C827129-BC53-45F0-A09E-48E9CE498893}" destId="{2DA3CA02-F025-4572-85CD-230C7FBBA888}" srcOrd="2" destOrd="0" parTransId="{0A46E800-94D8-47DE-8F21-353B8EAB3174}" sibTransId="{EB2569CB-D054-4984-9B0B-D686D5470DFB}"/>
    <dgm:cxn modelId="{D59822B3-8DA0-4995-AD6C-5EC6A1A36DEF}" srcId="{3C827129-BC53-45F0-A09E-48E9CE498893}" destId="{42FBCF9A-589E-48BB-BFC0-41EB4B727CF2}" srcOrd="0" destOrd="0" parTransId="{DF0B46E2-1D20-4320-B22D-862242DD98A3}" sibTransId="{006439EA-493C-44A2-B002-3582F4AF12AB}"/>
    <dgm:cxn modelId="{1FBEFB80-292B-43D0-B831-66F782BB2015}" type="presOf" srcId="{42FBCF9A-589E-48BB-BFC0-41EB4B727CF2}" destId="{0243718B-F788-4A08-8C5D-B22FB1B89628}" srcOrd="0" destOrd="0" presId="urn:microsoft.com/office/officeart/2005/8/layout/process1"/>
    <dgm:cxn modelId="{205C741E-4175-4B7C-B8D0-7CB3A3A25724}" type="presOf" srcId="{006439EA-493C-44A2-B002-3582F4AF12AB}" destId="{633210CD-5ECB-43AE-A1B2-94E95EEB6EBF}" srcOrd="0" destOrd="0" presId="urn:microsoft.com/office/officeart/2005/8/layout/process1"/>
    <dgm:cxn modelId="{BCFC2245-A003-41D2-9C60-5E138848841F}" type="presOf" srcId="{2DA3CA02-F025-4572-85CD-230C7FBBA888}" destId="{0035ED85-D0A3-4441-A1A3-0B30668F3524}" srcOrd="0" destOrd="0" presId="urn:microsoft.com/office/officeart/2005/8/layout/process1"/>
    <dgm:cxn modelId="{B5D54AFE-D6C5-4A77-92DA-520631A89993}" type="presOf" srcId="{DA1598FB-AD38-4CF5-AC49-3EBBF73E0D0C}" destId="{35FADE7D-FFD9-4604-A2C9-4E689DCE64AB}" srcOrd="0" destOrd="0" presId="urn:microsoft.com/office/officeart/2005/8/layout/process1"/>
    <dgm:cxn modelId="{D50642E2-77E5-4215-8011-2FF057B029AC}" type="presOf" srcId="{1DD6DADF-3313-40E5-A269-15EAA54301D3}" destId="{9199B953-A8DC-4EA7-94E8-514867F997B1}" srcOrd="0" destOrd="0" presId="urn:microsoft.com/office/officeart/2005/8/layout/process1"/>
    <dgm:cxn modelId="{E1123267-9524-4FFD-8570-56B19D714376}" type="presOf" srcId="{3C827129-BC53-45F0-A09E-48E9CE498893}" destId="{9C486F02-8305-40B8-AEC3-8F9230D93621}" srcOrd="0" destOrd="0" presId="urn:microsoft.com/office/officeart/2005/8/layout/process1"/>
    <dgm:cxn modelId="{0D933FC7-9883-41FF-ADAC-BE4D17E8DAB0}" type="presOf" srcId="{DA1598FB-AD38-4CF5-AC49-3EBBF73E0D0C}" destId="{C2312A66-6FFB-4A86-AB91-FCB4734B354D}" srcOrd="1" destOrd="0" presId="urn:microsoft.com/office/officeart/2005/8/layout/process1"/>
    <dgm:cxn modelId="{C9656442-6097-43B0-BF9F-7D44713DB917}" srcId="{3C827129-BC53-45F0-A09E-48E9CE498893}" destId="{1DD6DADF-3313-40E5-A269-15EAA54301D3}" srcOrd="1" destOrd="0" parTransId="{EB7BC57B-CADF-46FC-8C81-033481E0E2F5}" sibTransId="{DA1598FB-AD38-4CF5-AC49-3EBBF73E0D0C}"/>
    <dgm:cxn modelId="{8394DB13-AE3F-49A9-8251-8488308F6292}" type="presParOf" srcId="{9C486F02-8305-40B8-AEC3-8F9230D93621}" destId="{0243718B-F788-4A08-8C5D-B22FB1B89628}" srcOrd="0" destOrd="0" presId="urn:microsoft.com/office/officeart/2005/8/layout/process1"/>
    <dgm:cxn modelId="{F89F7978-7827-4807-9250-1BA4E738F843}" type="presParOf" srcId="{9C486F02-8305-40B8-AEC3-8F9230D93621}" destId="{633210CD-5ECB-43AE-A1B2-94E95EEB6EBF}" srcOrd="1" destOrd="0" presId="urn:microsoft.com/office/officeart/2005/8/layout/process1"/>
    <dgm:cxn modelId="{D204DF49-A932-4131-8DD8-7C6732922784}" type="presParOf" srcId="{633210CD-5ECB-43AE-A1B2-94E95EEB6EBF}" destId="{44E76257-DCF1-475E-928A-A91E2CDB0C27}" srcOrd="0" destOrd="0" presId="urn:microsoft.com/office/officeart/2005/8/layout/process1"/>
    <dgm:cxn modelId="{717C8D69-8703-43CA-AD63-2DA961C137B6}" type="presParOf" srcId="{9C486F02-8305-40B8-AEC3-8F9230D93621}" destId="{9199B953-A8DC-4EA7-94E8-514867F997B1}" srcOrd="2" destOrd="0" presId="urn:microsoft.com/office/officeart/2005/8/layout/process1"/>
    <dgm:cxn modelId="{9BD081D3-BDE8-4E82-B055-1DD66AFCE431}" type="presParOf" srcId="{9C486F02-8305-40B8-AEC3-8F9230D93621}" destId="{35FADE7D-FFD9-4604-A2C9-4E689DCE64AB}" srcOrd="3" destOrd="0" presId="urn:microsoft.com/office/officeart/2005/8/layout/process1"/>
    <dgm:cxn modelId="{89570CD0-D639-4C56-87E3-2810FA4015B7}" type="presParOf" srcId="{35FADE7D-FFD9-4604-A2C9-4E689DCE64AB}" destId="{C2312A66-6FFB-4A86-AB91-FCB4734B354D}" srcOrd="0" destOrd="0" presId="urn:microsoft.com/office/officeart/2005/8/layout/process1"/>
    <dgm:cxn modelId="{D6148B55-D149-406F-A1FF-11F806A5C6EA}" type="presParOf" srcId="{9C486F02-8305-40B8-AEC3-8F9230D93621}" destId="{0035ED85-D0A3-4441-A1A3-0B30668F352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98C22E-AF58-4A2F-A429-468863E0AB4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7ED8ADA-A1E2-40C9-969D-4F3E89E8FFFA}">
      <dgm:prSet phldrT="[Text]"/>
      <dgm:spPr/>
      <dgm:t>
        <a:bodyPr/>
        <a:lstStyle/>
        <a:p>
          <a:r>
            <a:rPr lang="en-GB" dirty="0" smtClean="0"/>
            <a:t>Project name</a:t>
          </a:r>
          <a:endParaRPr lang="en-GB" dirty="0"/>
        </a:p>
      </dgm:t>
    </dgm:pt>
    <dgm:pt modelId="{BC2B5F76-B892-4B75-B707-639630ADC18C}" type="parTrans" cxnId="{B824C78F-4A1B-4A94-9B5B-BE4B43D8E9EA}">
      <dgm:prSet/>
      <dgm:spPr/>
      <dgm:t>
        <a:bodyPr/>
        <a:lstStyle/>
        <a:p>
          <a:endParaRPr lang="en-GB"/>
        </a:p>
      </dgm:t>
    </dgm:pt>
    <dgm:pt modelId="{8CA29A59-07F6-4F70-B199-E7A8506A259A}" type="sibTrans" cxnId="{B824C78F-4A1B-4A94-9B5B-BE4B43D8E9EA}">
      <dgm:prSet/>
      <dgm:spPr/>
      <dgm:t>
        <a:bodyPr/>
        <a:lstStyle/>
        <a:p>
          <a:endParaRPr lang="en-GB"/>
        </a:p>
      </dgm:t>
    </dgm:pt>
    <dgm:pt modelId="{B3782A28-AF8B-4C72-A34E-D983232E925C}">
      <dgm:prSet phldrT="[Text]"/>
      <dgm:spPr/>
      <dgm:t>
        <a:bodyPr/>
        <a:lstStyle/>
        <a:p>
          <a:r>
            <a:rPr lang="en-GB" dirty="0" smtClean="0"/>
            <a:t>Study name &amp; description</a:t>
          </a:r>
          <a:endParaRPr lang="en-GB" dirty="0"/>
        </a:p>
      </dgm:t>
    </dgm:pt>
    <dgm:pt modelId="{E7AE4C07-6EB4-409F-BF8A-D6CD8303D163}" type="parTrans" cxnId="{F495430F-5371-4038-9580-93D52B69B7BD}">
      <dgm:prSet/>
      <dgm:spPr/>
      <dgm:t>
        <a:bodyPr/>
        <a:lstStyle/>
        <a:p>
          <a:endParaRPr lang="en-GB"/>
        </a:p>
      </dgm:t>
    </dgm:pt>
    <dgm:pt modelId="{2EA5EF5B-7065-4F4C-8C44-A8C2497E506D}" type="sibTrans" cxnId="{F495430F-5371-4038-9580-93D52B69B7BD}">
      <dgm:prSet/>
      <dgm:spPr/>
      <dgm:t>
        <a:bodyPr/>
        <a:lstStyle/>
        <a:p>
          <a:endParaRPr lang="en-GB"/>
        </a:p>
      </dgm:t>
    </dgm:pt>
    <dgm:pt modelId="{E5352CCD-48AF-429C-889D-4D109A5129E6}">
      <dgm:prSet phldrT="[Text]"/>
      <dgm:spPr/>
      <dgm:t>
        <a:bodyPr/>
        <a:lstStyle/>
        <a:p>
          <a:r>
            <a:rPr lang="en-GB" dirty="0" smtClean="0"/>
            <a:t>Study Group / Cohort Definition</a:t>
          </a:r>
          <a:endParaRPr lang="en-GB" dirty="0"/>
        </a:p>
      </dgm:t>
    </dgm:pt>
    <dgm:pt modelId="{FB2ABEFD-C9D0-4752-9649-80EF0181790E}" type="parTrans" cxnId="{738948CB-AECD-45DB-A26F-4867D689894E}">
      <dgm:prSet/>
      <dgm:spPr/>
      <dgm:t>
        <a:bodyPr/>
        <a:lstStyle/>
        <a:p>
          <a:endParaRPr lang="en-GB"/>
        </a:p>
      </dgm:t>
    </dgm:pt>
    <dgm:pt modelId="{C1F4972F-A036-4C75-B728-67073B23F448}" type="sibTrans" cxnId="{738948CB-AECD-45DB-A26F-4867D689894E}">
      <dgm:prSet/>
      <dgm:spPr/>
      <dgm:t>
        <a:bodyPr/>
        <a:lstStyle/>
        <a:p>
          <a:endParaRPr lang="en-GB"/>
        </a:p>
      </dgm:t>
    </dgm:pt>
    <dgm:pt modelId="{EA097B5B-F0EA-423E-A156-DC31B04A1CB7}">
      <dgm:prSet phldrT="[Text]"/>
      <dgm:spPr/>
      <dgm:t>
        <a:bodyPr/>
        <a:lstStyle/>
        <a:p>
          <a:r>
            <a:rPr lang="en-GB" dirty="0" smtClean="0"/>
            <a:t>Screen &amp; Populate Patients</a:t>
          </a:r>
          <a:endParaRPr lang="en-GB" dirty="0"/>
        </a:p>
      </dgm:t>
    </dgm:pt>
    <dgm:pt modelId="{27BEF86C-E8B0-4D68-B4DF-4971FC74BEAC}" type="parTrans" cxnId="{D2EC04EF-1C94-41F5-9780-3710F93510B4}">
      <dgm:prSet/>
      <dgm:spPr/>
      <dgm:t>
        <a:bodyPr/>
        <a:lstStyle/>
        <a:p>
          <a:endParaRPr lang="en-GB"/>
        </a:p>
      </dgm:t>
    </dgm:pt>
    <dgm:pt modelId="{5D1C0CA0-7032-49FE-9C95-0B78DF2EBF5A}" type="sibTrans" cxnId="{D2EC04EF-1C94-41F5-9780-3710F93510B4}">
      <dgm:prSet/>
      <dgm:spPr/>
      <dgm:t>
        <a:bodyPr/>
        <a:lstStyle/>
        <a:p>
          <a:endParaRPr lang="en-GB"/>
        </a:p>
      </dgm:t>
    </dgm:pt>
    <dgm:pt modelId="{EDAF6C6A-BA20-47C1-9723-67EC181D32E2}">
      <dgm:prSet phldrT="[Text]"/>
      <dgm:spPr/>
      <dgm:t>
        <a:bodyPr/>
        <a:lstStyle/>
        <a:p>
          <a:r>
            <a:rPr lang="en-GB" dirty="0" smtClean="0"/>
            <a:t>Plan visits</a:t>
          </a:r>
          <a:endParaRPr lang="en-GB" dirty="0"/>
        </a:p>
      </dgm:t>
    </dgm:pt>
    <dgm:pt modelId="{C13A056A-32E3-4E1E-9017-01D816B81DC3}" type="parTrans" cxnId="{60689975-2E47-4725-BFB3-E1A29E420A3A}">
      <dgm:prSet/>
      <dgm:spPr/>
      <dgm:t>
        <a:bodyPr/>
        <a:lstStyle/>
        <a:p>
          <a:endParaRPr lang="en-GB"/>
        </a:p>
      </dgm:t>
    </dgm:pt>
    <dgm:pt modelId="{D275695B-2E34-41DD-BEB3-D15FE502CB16}" type="sibTrans" cxnId="{60689975-2E47-4725-BFB3-E1A29E420A3A}">
      <dgm:prSet/>
      <dgm:spPr/>
      <dgm:t>
        <a:bodyPr/>
        <a:lstStyle/>
        <a:p>
          <a:endParaRPr lang="en-GB"/>
        </a:p>
      </dgm:t>
    </dgm:pt>
    <dgm:pt modelId="{CDCFE689-848F-4B2B-8FCA-F57659E60C0B}">
      <dgm:prSet phldrT="[Text]"/>
      <dgm:spPr/>
      <dgm:t>
        <a:bodyPr/>
        <a:lstStyle/>
        <a:p>
          <a:r>
            <a:rPr lang="en-GB" dirty="0" smtClean="0"/>
            <a:t>Plan  Sampling</a:t>
          </a:r>
          <a:endParaRPr lang="en-GB" dirty="0"/>
        </a:p>
      </dgm:t>
    </dgm:pt>
    <dgm:pt modelId="{3B820529-1647-4DC0-8EE0-428F2092C85B}" type="parTrans" cxnId="{6A1ADA70-FC79-4223-BDD6-DB523608C452}">
      <dgm:prSet/>
      <dgm:spPr/>
      <dgm:t>
        <a:bodyPr/>
        <a:lstStyle/>
        <a:p>
          <a:endParaRPr lang="en-GB"/>
        </a:p>
      </dgm:t>
    </dgm:pt>
    <dgm:pt modelId="{D370B5F0-8672-43BF-9239-A35F29E006C8}" type="sibTrans" cxnId="{6A1ADA70-FC79-4223-BDD6-DB523608C452}">
      <dgm:prSet/>
      <dgm:spPr/>
      <dgm:t>
        <a:bodyPr/>
        <a:lstStyle/>
        <a:p>
          <a:endParaRPr lang="en-GB"/>
        </a:p>
      </dgm:t>
    </dgm:pt>
    <dgm:pt modelId="{1CD0A166-2BBD-4035-AEAC-B3442FE1A543}">
      <dgm:prSet phldrT="[Text]"/>
      <dgm:spPr/>
      <dgm:t>
        <a:bodyPr/>
        <a:lstStyle/>
        <a:p>
          <a:r>
            <a:rPr lang="en-GB" dirty="0" smtClean="0"/>
            <a:t>Define Datasets produced</a:t>
          </a:r>
        </a:p>
      </dgm:t>
    </dgm:pt>
    <dgm:pt modelId="{33EF7EF5-51D1-45FF-8A43-F64288FB5DF3}" type="parTrans" cxnId="{80780FAD-A5BF-4D23-A0F7-4D2BFBB2D11F}">
      <dgm:prSet/>
      <dgm:spPr/>
      <dgm:t>
        <a:bodyPr/>
        <a:lstStyle/>
        <a:p>
          <a:endParaRPr lang="en-GB"/>
        </a:p>
      </dgm:t>
    </dgm:pt>
    <dgm:pt modelId="{BB84A451-3296-4707-BF43-3EECE5422E4A}" type="sibTrans" cxnId="{80780FAD-A5BF-4D23-A0F7-4D2BFBB2D11F}">
      <dgm:prSet/>
      <dgm:spPr/>
      <dgm:t>
        <a:bodyPr/>
        <a:lstStyle/>
        <a:p>
          <a:endParaRPr lang="en-GB"/>
        </a:p>
      </dgm:t>
    </dgm:pt>
    <dgm:pt modelId="{7E5E010D-9B29-487F-89F2-7C8BBEABD8E7}" type="pres">
      <dgm:prSet presAssocID="{2298C22E-AF58-4A2F-A429-468863E0AB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B2F3038-4C6E-4023-A349-680F57CF584D}" type="pres">
      <dgm:prSet presAssocID="{B7ED8ADA-A1E2-40C9-969D-4F3E89E8FFFA}" presName="node" presStyleLbl="node1" presStyleIdx="0" presStyleCnt="7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4CD61E-021C-415C-A9FE-4E21D3C7D1A8}" type="pres">
      <dgm:prSet presAssocID="{8CA29A59-07F6-4F70-B199-E7A8506A259A}" presName="sibTrans" presStyleLbl="sibTrans2D1" presStyleIdx="0" presStyleCnt="6"/>
      <dgm:spPr/>
      <dgm:t>
        <a:bodyPr/>
        <a:lstStyle/>
        <a:p>
          <a:endParaRPr lang="en-GB"/>
        </a:p>
      </dgm:t>
    </dgm:pt>
    <dgm:pt modelId="{0073EC84-E7F7-4E06-950D-3B7EA4415179}" type="pres">
      <dgm:prSet presAssocID="{8CA29A59-07F6-4F70-B199-E7A8506A259A}" presName="connectorText" presStyleLbl="sibTrans2D1" presStyleIdx="0" presStyleCnt="6"/>
      <dgm:spPr/>
      <dgm:t>
        <a:bodyPr/>
        <a:lstStyle/>
        <a:p>
          <a:endParaRPr lang="en-GB"/>
        </a:p>
      </dgm:t>
    </dgm:pt>
    <dgm:pt modelId="{6372124D-36AC-492D-9334-4533E75A68BA}" type="pres">
      <dgm:prSet presAssocID="{B3782A28-AF8B-4C72-A34E-D983232E925C}" presName="node" presStyleLbl="node1" presStyleIdx="1" presStyleCnt="7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8BF0A8-45CE-4B97-A46F-C9F1C63F9D60}" type="pres">
      <dgm:prSet presAssocID="{2EA5EF5B-7065-4F4C-8C44-A8C2497E506D}" presName="sibTrans" presStyleLbl="sibTrans2D1" presStyleIdx="1" presStyleCnt="6"/>
      <dgm:spPr/>
      <dgm:t>
        <a:bodyPr/>
        <a:lstStyle/>
        <a:p>
          <a:endParaRPr lang="en-GB"/>
        </a:p>
      </dgm:t>
    </dgm:pt>
    <dgm:pt modelId="{33BB99C4-C7B8-4FDC-BBC6-CE379133E5DF}" type="pres">
      <dgm:prSet presAssocID="{2EA5EF5B-7065-4F4C-8C44-A8C2497E506D}" presName="connectorText" presStyleLbl="sibTrans2D1" presStyleIdx="1" presStyleCnt="6"/>
      <dgm:spPr/>
      <dgm:t>
        <a:bodyPr/>
        <a:lstStyle/>
        <a:p>
          <a:endParaRPr lang="en-GB"/>
        </a:p>
      </dgm:t>
    </dgm:pt>
    <dgm:pt modelId="{57147A9A-3E2E-4E8A-B483-7E6AF9950B71}" type="pres">
      <dgm:prSet presAssocID="{E5352CCD-48AF-429C-889D-4D109A5129E6}" presName="node" presStyleLbl="node1" presStyleIdx="2" presStyleCnt="7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8FD935-3590-40FD-96E6-A01C36710D91}" type="pres">
      <dgm:prSet presAssocID="{C1F4972F-A036-4C75-B728-67073B23F448}" presName="sibTrans" presStyleLbl="sibTrans2D1" presStyleIdx="2" presStyleCnt="6"/>
      <dgm:spPr/>
      <dgm:t>
        <a:bodyPr/>
        <a:lstStyle/>
        <a:p>
          <a:endParaRPr lang="en-GB"/>
        </a:p>
      </dgm:t>
    </dgm:pt>
    <dgm:pt modelId="{D6025180-0F62-46BE-906D-59D37EB2B1CA}" type="pres">
      <dgm:prSet presAssocID="{C1F4972F-A036-4C75-B728-67073B23F448}" presName="connectorText" presStyleLbl="sibTrans2D1" presStyleIdx="2" presStyleCnt="6"/>
      <dgm:spPr/>
      <dgm:t>
        <a:bodyPr/>
        <a:lstStyle/>
        <a:p>
          <a:endParaRPr lang="en-GB"/>
        </a:p>
      </dgm:t>
    </dgm:pt>
    <dgm:pt modelId="{64D4ED42-9F59-477A-BEA2-5E9A426FA60F}" type="pres">
      <dgm:prSet presAssocID="{EA097B5B-F0EA-423E-A156-DC31B04A1CB7}" presName="node" presStyleLbl="node1" presStyleIdx="3" presStyleCnt="7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BE0269-F517-4D26-AC91-101BF66F34D0}" type="pres">
      <dgm:prSet presAssocID="{5D1C0CA0-7032-49FE-9C95-0B78DF2EBF5A}" presName="sibTrans" presStyleLbl="sibTrans2D1" presStyleIdx="3" presStyleCnt="6"/>
      <dgm:spPr/>
      <dgm:t>
        <a:bodyPr/>
        <a:lstStyle/>
        <a:p>
          <a:endParaRPr lang="en-GB"/>
        </a:p>
      </dgm:t>
    </dgm:pt>
    <dgm:pt modelId="{FFB99E9F-CA72-49B4-9E0C-39E9369BC10D}" type="pres">
      <dgm:prSet presAssocID="{5D1C0CA0-7032-49FE-9C95-0B78DF2EBF5A}" presName="connectorText" presStyleLbl="sibTrans2D1" presStyleIdx="3" presStyleCnt="6"/>
      <dgm:spPr/>
      <dgm:t>
        <a:bodyPr/>
        <a:lstStyle/>
        <a:p>
          <a:endParaRPr lang="en-GB"/>
        </a:p>
      </dgm:t>
    </dgm:pt>
    <dgm:pt modelId="{E0D632A2-992A-47A6-B622-39A124A37196}" type="pres">
      <dgm:prSet presAssocID="{EDAF6C6A-BA20-47C1-9723-67EC181D32E2}" presName="node" presStyleLbl="node1" presStyleIdx="4" presStyleCnt="7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A72688-9995-494E-A2C2-2CF870B3DB68}" type="pres">
      <dgm:prSet presAssocID="{D275695B-2E34-41DD-BEB3-D15FE502CB16}" presName="sibTrans" presStyleLbl="sibTrans2D1" presStyleIdx="4" presStyleCnt="6"/>
      <dgm:spPr/>
      <dgm:t>
        <a:bodyPr/>
        <a:lstStyle/>
        <a:p>
          <a:endParaRPr lang="en-GB"/>
        </a:p>
      </dgm:t>
    </dgm:pt>
    <dgm:pt modelId="{FEDB6A09-C7F6-45AB-9B74-3FB8AC3C86B1}" type="pres">
      <dgm:prSet presAssocID="{D275695B-2E34-41DD-BEB3-D15FE502CB16}" presName="connectorText" presStyleLbl="sibTrans2D1" presStyleIdx="4" presStyleCnt="6"/>
      <dgm:spPr/>
      <dgm:t>
        <a:bodyPr/>
        <a:lstStyle/>
        <a:p>
          <a:endParaRPr lang="en-GB"/>
        </a:p>
      </dgm:t>
    </dgm:pt>
    <dgm:pt modelId="{73020ED4-6847-4FB9-B905-096F7DCB66D2}" type="pres">
      <dgm:prSet presAssocID="{CDCFE689-848F-4B2B-8FCA-F57659E60C0B}" presName="node" presStyleLbl="node1" presStyleIdx="5" presStyleCnt="7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534BF2-F7C7-49B1-B2E5-A074CDC6D4CA}" type="pres">
      <dgm:prSet presAssocID="{D370B5F0-8672-43BF-9239-A35F29E006C8}" presName="sibTrans" presStyleLbl="sibTrans2D1" presStyleIdx="5" presStyleCnt="6"/>
      <dgm:spPr/>
      <dgm:t>
        <a:bodyPr/>
        <a:lstStyle/>
        <a:p>
          <a:endParaRPr lang="en-GB"/>
        </a:p>
      </dgm:t>
    </dgm:pt>
    <dgm:pt modelId="{98559990-9C2C-4C79-BEEA-6BAEE558AD0C}" type="pres">
      <dgm:prSet presAssocID="{D370B5F0-8672-43BF-9239-A35F29E006C8}" presName="connectorText" presStyleLbl="sibTrans2D1" presStyleIdx="5" presStyleCnt="6"/>
      <dgm:spPr/>
      <dgm:t>
        <a:bodyPr/>
        <a:lstStyle/>
        <a:p>
          <a:endParaRPr lang="en-GB"/>
        </a:p>
      </dgm:t>
    </dgm:pt>
    <dgm:pt modelId="{BC5F752C-F99B-40EA-8211-09D0C96CF49C}" type="pres">
      <dgm:prSet presAssocID="{1CD0A166-2BBD-4035-AEAC-B3442FE1A543}" presName="node" presStyleLbl="node1" presStyleIdx="6" presStyleCnt="7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D5479D9-71DA-453B-9C67-443751475381}" type="presOf" srcId="{C1F4972F-A036-4C75-B728-67073B23F448}" destId="{D6025180-0F62-46BE-906D-59D37EB2B1CA}" srcOrd="1" destOrd="0" presId="urn:microsoft.com/office/officeart/2005/8/layout/process1"/>
    <dgm:cxn modelId="{79663772-2EB9-4E1D-8DDE-6F8B5B630BDE}" type="presOf" srcId="{D275695B-2E34-41DD-BEB3-D15FE502CB16}" destId="{FEDB6A09-C7F6-45AB-9B74-3FB8AC3C86B1}" srcOrd="1" destOrd="0" presId="urn:microsoft.com/office/officeart/2005/8/layout/process1"/>
    <dgm:cxn modelId="{60689975-2E47-4725-BFB3-E1A29E420A3A}" srcId="{2298C22E-AF58-4A2F-A429-468863E0AB49}" destId="{EDAF6C6A-BA20-47C1-9723-67EC181D32E2}" srcOrd="4" destOrd="0" parTransId="{C13A056A-32E3-4E1E-9017-01D816B81DC3}" sibTransId="{D275695B-2E34-41DD-BEB3-D15FE502CB16}"/>
    <dgm:cxn modelId="{FB8B2274-060A-492D-9AF8-C8D45D5530A6}" type="presOf" srcId="{2EA5EF5B-7065-4F4C-8C44-A8C2497E506D}" destId="{7D8BF0A8-45CE-4B97-A46F-C9F1C63F9D60}" srcOrd="0" destOrd="0" presId="urn:microsoft.com/office/officeart/2005/8/layout/process1"/>
    <dgm:cxn modelId="{80780FAD-A5BF-4D23-A0F7-4D2BFBB2D11F}" srcId="{2298C22E-AF58-4A2F-A429-468863E0AB49}" destId="{1CD0A166-2BBD-4035-AEAC-B3442FE1A543}" srcOrd="6" destOrd="0" parTransId="{33EF7EF5-51D1-45FF-8A43-F64288FB5DF3}" sibTransId="{BB84A451-3296-4707-BF43-3EECE5422E4A}"/>
    <dgm:cxn modelId="{D73BA244-8A6E-4068-8DCE-62723B3FFA54}" type="presOf" srcId="{2EA5EF5B-7065-4F4C-8C44-A8C2497E506D}" destId="{33BB99C4-C7B8-4FDC-BBC6-CE379133E5DF}" srcOrd="1" destOrd="0" presId="urn:microsoft.com/office/officeart/2005/8/layout/process1"/>
    <dgm:cxn modelId="{738948CB-AECD-45DB-A26F-4867D689894E}" srcId="{2298C22E-AF58-4A2F-A429-468863E0AB49}" destId="{E5352CCD-48AF-429C-889D-4D109A5129E6}" srcOrd="2" destOrd="0" parTransId="{FB2ABEFD-C9D0-4752-9649-80EF0181790E}" sibTransId="{C1F4972F-A036-4C75-B728-67073B23F448}"/>
    <dgm:cxn modelId="{497220AC-6ECF-4E64-9CE0-FB1B8D0E6C1B}" type="presOf" srcId="{1CD0A166-2BBD-4035-AEAC-B3442FE1A543}" destId="{BC5F752C-F99B-40EA-8211-09D0C96CF49C}" srcOrd="0" destOrd="0" presId="urn:microsoft.com/office/officeart/2005/8/layout/process1"/>
    <dgm:cxn modelId="{6A1ADA70-FC79-4223-BDD6-DB523608C452}" srcId="{2298C22E-AF58-4A2F-A429-468863E0AB49}" destId="{CDCFE689-848F-4B2B-8FCA-F57659E60C0B}" srcOrd="5" destOrd="0" parTransId="{3B820529-1647-4DC0-8EE0-428F2092C85B}" sibTransId="{D370B5F0-8672-43BF-9239-A35F29E006C8}"/>
    <dgm:cxn modelId="{D2EC04EF-1C94-41F5-9780-3710F93510B4}" srcId="{2298C22E-AF58-4A2F-A429-468863E0AB49}" destId="{EA097B5B-F0EA-423E-A156-DC31B04A1CB7}" srcOrd="3" destOrd="0" parTransId="{27BEF86C-E8B0-4D68-B4DF-4971FC74BEAC}" sibTransId="{5D1C0CA0-7032-49FE-9C95-0B78DF2EBF5A}"/>
    <dgm:cxn modelId="{B824C78F-4A1B-4A94-9B5B-BE4B43D8E9EA}" srcId="{2298C22E-AF58-4A2F-A429-468863E0AB49}" destId="{B7ED8ADA-A1E2-40C9-969D-4F3E89E8FFFA}" srcOrd="0" destOrd="0" parTransId="{BC2B5F76-B892-4B75-B707-639630ADC18C}" sibTransId="{8CA29A59-07F6-4F70-B199-E7A8506A259A}"/>
    <dgm:cxn modelId="{AA343A9D-21A4-4E1C-AA5B-717700286C86}" type="presOf" srcId="{B7ED8ADA-A1E2-40C9-969D-4F3E89E8FFFA}" destId="{6B2F3038-4C6E-4023-A349-680F57CF584D}" srcOrd="0" destOrd="0" presId="urn:microsoft.com/office/officeart/2005/8/layout/process1"/>
    <dgm:cxn modelId="{F495430F-5371-4038-9580-93D52B69B7BD}" srcId="{2298C22E-AF58-4A2F-A429-468863E0AB49}" destId="{B3782A28-AF8B-4C72-A34E-D983232E925C}" srcOrd="1" destOrd="0" parTransId="{E7AE4C07-6EB4-409F-BF8A-D6CD8303D163}" sibTransId="{2EA5EF5B-7065-4F4C-8C44-A8C2497E506D}"/>
    <dgm:cxn modelId="{9EC3AD1B-4DF5-44B7-81C1-82104E2A0C7E}" type="presOf" srcId="{D275695B-2E34-41DD-BEB3-D15FE502CB16}" destId="{FBA72688-9995-494E-A2C2-2CF870B3DB68}" srcOrd="0" destOrd="0" presId="urn:microsoft.com/office/officeart/2005/8/layout/process1"/>
    <dgm:cxn modelId="{C2648D63-3560-40F6-AF8C-80D9BF8D81CF}" type="presOf" srcId="{5D1C0CA0-7032-49FE-9C95-0B78DF2EBF5A}" destId="{8CBE0269-F517-4D26-AC91-101BF66F34D0}" srcOrd="0" destOrd="0" presId="urn:microsoft.com/office/officeart/2005/8/layout/process1"/>
    <dgm:cxn modelId="{50CB4CB9-0207-4399-B299-234F837D4B99}" type="presOf" srcId="{B3782A28-AF8B-4C72-A34E-D983232E925C}" destId="{6372124D-36AC-492D-9334-4533E75A68BA}" srcOrd="0" destOrd="0" presId="urn:microsoft.com/office/officeart/2005/8/layout/process1"/>
    <dgm:cxn modelId="{D71F180C-26B4-4FBC-981D-780779A0DC95}" type="presOf" srcId="{EDAF6C6A-BA20-47C1-9723-67EC181D32E2}" destId="{E0D632A2-992A-47A6-B622-39A124A37196}" srcOrd="0" destOrd="0" presId="urn:microsoft.com/office/officeart/2005/8/layout/process1"/>
    <dgm:cxn modelId="{82143E04-25DA-49EF-837C-05FF967F8143}" type="presOf" srcId="{C1F4972F-A036-4C75-B728-67073B23F448}" destId="{818FD935-3590-40FD-96E6-A01C36710D91}" srcOrd="0" destOrd="0" presId="urn:microsoft.com/office/officeart/2005/8/layout/process1"/>
    <dgm:cxn modelId="{F52C6CA1-4318-40E9-B9CD-00A2EA6385A4}" type="presOf" srcId="{EA097B5B-F0EA-423E-A156-DC31B04A1CB7}" destId="{64D4ED42-9F59-477A-BEA2-5E9A426FA60F}" srcOrd="0" destOrd="0" presId="urn:microsoft.com/office/officeart/2005/8/layout/process1"/>
    <dgm:cxn modelId="{D62C894A-4C2E-41ED-BD6E-4CDF6D1D8E64}" type="presOf" srcId="{2298C22E-AF58-4A2F-A429-468863E0AB49}" destId="{7E5E010D-9B29-487F-89F2-7C8BBEABD8E7}" srcOrd="0" destOrd="0" presId="urn:microsoft.com/office/officeart/2005/8/layout/process1"/>
    <dgm:cxn modelId="{6E20A4E1-13B5-4843-9D62-634735EA5CF1}" type="presOf" srcId="{8CA29A59-07F6-4F70-B199-E7A8506A259A}" destId="{0073EC84-E7F7-4E06-950D-3B7EA4415179}" srcOrd="1" destOrd="0" presId="urn:microsoft.com/office/officeart/2005/8/layout/process1"/>
    <dgm:cxn modelId="{BB4F95AA-0888-450D-9186-B21169DEE516}" type="presOf" srcId="{D370B5F0-8672-43BF-9239-A35F29E006C8}" destId="{86534BF2-F7C7-49B1-B2E5-A074CDC6D4CA}" srcOrd="0" destOrd="0" presId="urn:microsoft.com/office/officeart/2005/8/layout/process1"/>
    <dgm:cxn modelId="{701EB371-6FB5-4234-A3DB-68738A150355}" type="presOf" srcId="{E5352CCD-48AF-429C-889D-4D109A5129E6}" destId="{57147A9A-3E2E-4E8A-B483-7E6AF9950B71}" srcOrd="0" destOrd="0" presId="urn:microsoft.com/office/officeart/2005/8/layout/process1"/>
    <dgm:cxn modelId="{7AB01EFA-3A31-4899-8D10-E99A99B29043}" type="presOf" srcId="{5D1C0CA0-7032-49FE-9C95-0B78DF2EBF5A}" destId="{FFB99E9F-CA72-49B4-9E0C-39E9369BC10D}" srcOrd="1" destOrd="0" presId="urn:microsoft.com/office/officeart/2005/8/layout/process1"/>
    <dgm:cxn modelId="{FDACCFB6-9F28-47E2-96F4-E812C45B0D2F}" type="presOf" srcId="{CDCFE689-848F-4B2B-8FCA-F57659E60C0B}" destId="{73020ED4-6847-4FB9-B905-096F7DCB66D2}" srcOrd="0" destOrd="0" presId="urn:microsoft.com/office/officeart/2005/8/layout/process1"/>
    <dgm:cxn modelId="{BE0E3546-8D4F-4867-AC7E-02AA6608BCB7}" type="presOf" srcId="{8CA29A59-07F6-4F70-B199-E7A8506A259A}" destId="{C84CD61E-021C-415C-A9FE-4E21D3C7D1A8}" srcOrd="0" destOrd="0" presId="urn:microsoft.com/office/officeart/2005/8/layout/process1"/>
    <dgm:cxn modelId="{A25E03CA-583A-40E8-B40E-4301A4FF8ECD}" type="presOf" srcId="{D370B5F0-8672-43BF-9239-A35F29E006C8}" destId="{98559990-9C2C-4C79-BEEA-6BAEE558AD0C}" srcOrd="1" destOrd="0" presId="urn:microsoft.com/office/officeart/2005/8/layout/process1"/>
    <dgm:cxn modelId="{883D93CB-66F0-4976-92B2-F5D5B4E888B5}" type="presParOf" srcId="{7E5E010D-9B29-487F-89F2-7C8BBEABD8E7}" destId="{6B2F3038-4C6E-4023-A349-680F57CF584D}" srcOrd="0" destOrd="0" presId="urn:microsoft.com/office/officeart/2005/8/layout/process1"/>
    <dgm:cxn modelId="{320F80DF-8D37-44ED-9D67-0529F7134147}" type="presParOf" srcId="{7E5E010D-9B29-487F-89F2-7C8BBEABD8E7}" destId="{C84CD61E-021C-415C-A9FE-4E21D3C7D1A8}" srcOrd="1" destOrd="0" presId="urn:microsoft.com/office/officeart/2005/8/layout/process1"/>
    <dgm:cxn modelId="{175B16D8-88E1-4BBE-823A-5A9713426D3B}" type="presParOf" srcId="{C84CD61E-021C-415C-A9FE-4E21D3C7D1A8}" destId="{0073EC84-E7F7-4E06-950D-3B7EA4415179}" srcOrd="0" destOrd="0" presId="urn:microsoft.com/office/officeart/2005/8/layout/process1"/>
    <dgm:cxn modelId="{31A82F35-D2C5-4766-B4C8-D23445F2890A}" type="presParOf" srcId="{7E5E010D-9B29-487F-89F2-7C8BBEABD8E7}" destId="{6372124D-36AC-492D-9334-4533E75A68BA}" srcOrd="2" destOrd="0" presId="urn:microsoft.com/office/officeart/2005/8/layout/process1"/>
    <dgm:cxn modelId="{03FCC6A5-EDEB-49CD-8EC7-5C2260BD24FB}" type="presParOf" srcId="{7E5E010D-9B29-487F-89F2-7C8BBEABD8E7}" destId="{7D8BF0A8-45CE-4B97-A46F-C9F1C63F9D60}" srcOrd="3" destOrd="0" presId="urn:microsoft.com/office/officeart/2005/8/layout/process1"/>
    <dgm:cxn modelId="{C15B22EC-7448-4A6B-AD65-351C2E1857D2}" type="presParOf" srcId="{7D8BF0A8-45CE-4B97-A46F-C9F1C63F9D60}" destId="{33BB99C4-C7B8-4FDC-BBC6-CE379133E5DF}" srcOrd="0" destOrd="0" presId="urn:microsoft.com/office/officeart/2005/8/layout/process1"/>
    <dgm:cxn modelId="{4F7B3E5D-9967-482B-A57F-10CB350E01FD}" type="presParOf" srcId="{7E5E010D-9B29-487F-89F2-7C8BBEABD8E7}" destId="{57147A9A-3E2E-4E8A-B483-7E6AF9950B71}" srcOrd="4" destOrd="0" presId="urn:microsoft.com/office/officeart/2005/8/layout/process1"/>
    <dgm:cxn modelId="{09ABFC28-EBF5-4967-89CF-8C37BC83C1A8}" type="presParOf" srcId="{7E5E010D-9B29-487F-89F2-7C8BBEABD8E7}" destId="{818FD935-3590-40FD-96E6-A01C36710D91}" srcOrd="5" destOrd="0" presId="urn:microsoft.com/office/officeart/2005/8/layout/process1"/>
    <dgm:cxn modelId="{F252634F-28B6-4088-8DA8-E1AE0000A7EC}" type="presParOf" srcId="{818FD935-3590-40FD-96E6-A01C36710D91}" destId="{D6025180-0F62-46BE-906D-59D37EB2B1CA}" srcOrd="0" destOrd="0" presId="urn:microsoft.com/office/officeart/2005/8/layout/process1"/>
    <dgm:cxn modelId="{FD684C27-7497-4CB5-90D0-69E33D58B8F6}" type="presParOf" srcId="{7E5E010D-9B29-487F-89F2-7C8BBEABD8E7}" destId="{64D4ED42-9F59-477A-BEA2-5E9A426FA60F}" srcOrd="6" destOrd="0" presId="urn:microsoft.com/office/officeart/2005/8/layout/process1"/>
    <dgm:cxn modelId="{89E6B278-62F8-4BA3-82D5-3366A27BB011}" type="presParOf" srcId="{7E5E010D-9B29-487F-89F2-7C8BBEABD8E7}" destId="{8CBE0269-F517-4D26-AC91-101BF66F34D0}" srcOrd="7" destOrd="0" presId="urn:microsoft.com/office/officeart/2005/8/layout/process1"/>
    <dgm:cxn modelId="{BD97B11D-A960-4E04-89C9-03FD4E165CA5}" type="presParOf" srcId="{8CBE0269-F517-4D26-AC91-101BF66F34D0}" destId="{FFB99E9F-CA72-49B4-9E0C-39E9369BC10D}" srcOrd="0" destOrd="0" presId="urn:microsoft.com/office/officeart/2005/8/layout/process1"/>
    <dgm:cxn modelId="{0CE56602-5F72-4CCE-8D11-9FF1BFCE6364}" type="presParOf" srcId="{7E5E010D-9B29-487F-89F2-7C8BBEABD8E7}" destId="{E0D632A2-992A-47A6-B622-39A124A37196}" srcOrd="8" destOrd="0" presId="urn:microsoft.com/office/officeart/2005/8/layout/process1"/>
    <dgm:cxn modelId="{276A24F2-2949-43E5-8AB5-0FC9AF3335FE}" type="presParOf" srcId="{7E5E010D-9B29-487F-89F2-7C8BBEABD8E7}" destId="{FBA72688-9995-494E-A2C2-2CF870B3DB68}" srcOrd="9" destOrd="0" presId="urn:microsoft.com/office/officeart/2005/8/layout/process1"/>
    <dgm:cxn modelId="{DEE69896-5195-43B5-BB60-005C60CE36FD}" type="presParOf" srcId="{FBA72688-9995-494E-A2C2-2CF870B3DB68}" destId="{FEDB6A09-C7F6-45AB-9B74-3FB8AC3C86B1}" srcOrd="0" destOrd="0" presId="urn:microsoft.com/office/officeart/2005/8/layout/process1"/>
    <dgm:cxn modelId="{ADC7B0C4-6B76-41AE-A9AB-CD6818570C56}" type="presParOf" srcId="{7E5E010D-9B29-487F-89F2-7C8BBEABD8E7}" destId="{73020ED4-6847-4FB9-B905-096F7DCB66D2}" srcOrd="10" destOrd="0" presId="urn:microsoft.com/office/officeart/2005/8/layout/process1"/>
    <dgm:cxn modelId="{87ACAE67-B0B1-4C25-AC5D-AB2226CE11EE}" type="presParOf" srcId="{7E5E010D-9B29-487F-89F2-7C8BBEABD8E7}" destId="{86534BF2-F7C7-49B1-B2E5-A074CDC6D4CA}" srcOrd="11" destOrd="0" presId="urn:microsoft.com/office/officeart/2005/8/layout/process1"/>
    <dgm:cxn modelId="{72057FF1-7561-4D90-AC0F-3328D88EC9E8}" type="presParOf" srcId="{86534BF2-F7C7-49B1-B2E5-A074CDC6D4CA}" destId="{98559990-9C2C-4C79-BEEA-6BAEE558AD0C}" srcOrd="0" destOrd="0" presId="urn:microsoft.com/office/officeart/2005/8/layout/process1"/>
    <dgm:cxn modelId="{83BDB475-B606-4D68-BC30-1D12D6587C21}" type="presParOf" srcId="{7E5E010D-9B29-487F-89F2-7C8BBEABD8E7}" destId="{BC5F752C-F99B-40EA-8211-09D0C96CF49C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98C22E-AF58-4A2F-A429-468863E0AB4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7ED8ADA-A1E2-40C9-969D-4F3E89E8FFFA}">
      <dgm:prSet phldrT="[Text]"/>
      <dgm:spPr/>
      <dgm:t>
        <a:bodyPr/>
        <a:lstStyle/>
        <a:p>
          <a:r>
            <a:rPr lang="en-GB" dirty="0" smtClean="0"/>
            <a:t>Form Hypothesis</a:t>
          </a:r>
          <a:endParaRPr lang="en-GB" dirty="0"/>
        </a:p>
      </dgm:t>
    </dgm:pt>
    <dgm:pt modelId="{BC2B5F76-B892-4B75-B707-639630ADC18C}" type="parTrans" cxnId="{B824C78F-4A1B-4A94-9B5B-BE4B43D8E9EA}">
      <dgm:prSet/>
      <dgm:spPr/>
      <dgm:t>
        <a:bodyPr/>
        <a:lstStyle/>
        <a:p>
          <a:endParaRPr lang="en-GB"/>
        </a:p>
      </dgm:t>
    </dgm:pt>
    <dgm:pt modelId="{8CA29A59-07F6-4F70-B199-E7A8506A259A}" type="sibTrans" cxnId="{B824C78F-4A1B-4A94-9B5B-BE4B43D8E9EA}">
      <dgm:prSet/>
      <dgm:spPr/>
      <dgm:t>
        <a:bodyPr/>
        <a:lstStyle/>
        <a:p>
          <a:endParaRPr lang="en-GB"/>
        </a:p>
      </dgm:t>
    </dgm:pt>
    <dgm:pt modelId="{B3782A28-AF8B-4C72-A34E-D983232E925C}">
      <dgm:prSet phldrT="[Text]"/>
      <dgm:spPr/>
      <dgm:t>
        <a:bodyPr/>
        <a:lstStyle/>
        <a:p>
          <a:r>
            <a:rPr lang="en-GB" dirty="0" smtClean="0"/>
            <a:t>Define Materials and Methods</a:t>
          </a:r>
          <a:endParaRPr lang="en-GB" dirty="0"/>
        </a:p>
      </dgm:t>
    </dgm:pt>
    <dgm:pt modelId="{E7AE4C07-6EB4-409F-BF8A-D6CD8303D163}" type="parTrans" cxnId="{F495430F-5371-4038-9580-93D52B69B7BD}">
      <dgm:prSet/>
      <dgm:spPr/>
      <dgm:t>
        <a:bodyPr/>
        <a:lstStyle/>
        <a:p>
          <a:endParaRPr lang="en-GB"/>
        </a:p>
      </dgm:t>
    </dgm:pt>
    <dgm:pt modelId="{2EA5EF5B-7065-4F4C-8C44-A8C2497E506D}" type="sibTrans" cxnId="{F495430F-5371-4038-9580-93D52B69B7BD}">
      <dgm:prSet/>
      <dgm:spPr/>
      <dgm:t>
        <a:bodyPr/>
        <a:lstStyle/>
        <a:p>
          <a:endParaRPr lang="en-GB"/>
        </a:p>
      </dgm:t>
    </dgm:pt>
    <dgm:pt modelId="{E5352CCD-48AF-429C-889D-4D109A5129E6}">
      <dgm:prSet phldrT="[Text]"/>
      <dgm:spPr/>
      <dgm:t>
        <a:bodyPr/>
        <a:lstStyle/>
        <a:p>
          <a:r>
            <a:rPr lang="en-GB" dirty="0" smtClean="0"/>
            <a:t>Perform Analysis</a:t>
          </a:r>
          <a:endParaRPr lang="en-GB" dirty="0"/>
        </a:p>
      </dgm:t>
    </dgm:pt>
    <dgm:pt modelId="{FB2ABEFD-C9D0-4752-9649-80EF0181790E}" type="parTrans" cxnId="{738948CB-AECD-45DB-A26F-4867D689894E}">
      <dgm:prSet/>
      <dgm:spPr/>
      <dgm:t>
        <a:bodyPr/>
        <a:lstStyle/>
        <a:p>
          <a:endParaRPr lang="en-GB"/>
        </a:p>
      </dgm:t>
    </dgm:pt>
    <dgm:pt modelId="{C1F4972F-A036-4C75-B728-67073B23F448}" type="sibTrans" cxnId="{738948CB-AECD-45DB-A26F-4867D689894E}">
      <dgm:prSet/>
      <dgm:spPr/>
      <dgm:t>
        <a:bodyPr/>
        <a:lstStyle/>
        <a:p>
          <a:endParaRPr lang="en-GB"/>
        </a:p>
      </dgm:t>
    </dgm:pt>
    <dgm:pt modelId="{EA097B5B-F0EA-423E-A156-DC31B04A1CB7}">
      <dgm:prSet phldrT="[Text]"/>
      <dgm:spPr/>
      <dgm:t>
        <a:bodyPr/>
        <a:lstStyle/>
        <a:p>
          <a:r>
            <a:rPr lang="en-GB" dirty="0" smtClean="0"/>
            <a:t>Evaluate Results</a:t>
          </a:r>
          <a:endParaRPr lang="en-GB" dirty="0"/>
        </a:p>
      </dgm:t>
    </dgm:pt>
    <dgm:pt modelId="{27BEF86C-E8B0-4D68-B4DF-4971FC74BEAC}" type="parTrans" cxnId="{D2EC04EF-1C94-41F5-9780-3710F93510B4}">
      <dgm:prSet/>
      <dgm:spPr/>
      <dgm:t>
        <a:bodyPr/>
        <a:lstStyle/>
        <a:p>
          <a:endParaRPr lang="en-GB"/>
        </a:p>
      </dgm:t>
    </dgm:pt>
    <dgm:pt modelId="{5D1C0CA0-7032-49FE-9C95-0B78DF2EBF5A}" type="sibTrans" cxnId="{D2EC04EF-1C94-41F5-9780-3710F93510B4}">
      <dgm:prSet/>
      <dgm:spPr/>
      <dgm:t>
        <a:bodyPr/>
        <a:lstStyle/>
        <a:p>
          <a:endParaRPr lang="en-GB"/>
        </a:p>
      </dgm:t>
    </dgm:pt>
    <dgm:pt modelId="{7E5E010D-9B29-487F-89F2-7C8BBEABD8E7}" type="pres">
      <dgm:prSet presAssocID="{2298C22E-AF58-4A2F-A429-468863E0AB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B2F3038-4C6E-4023-A349-680F57CF584D}" type="pres">
      <dgm:prSet presAssocID="{B7ED8ADA-A1E2-40C9-969D-4F3E89E8FFFA}" presName="node" presStyleLbl="node1" presStyleIdx="0" presStyleCnt="4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4CD61E-021C-415C-A9FE-4E21D3C7D1A8}" type="pres">
      <dgm:prSet presAssocID="{8CA29A59-07F6-4F70-B199-E7A8506A259A}" presName="sibTrans" presStyleLbl="sibTrans2D1" presStyleIdx="0" presStyleCnt="3"/>
      <dgm:spPr/>
      <dgm:t>
        <a:bodyPr/>
        <a:lstStyle/>
        <a:p>
          <a:endParaRPr lang="en-GB"/>
        </a:p>
      </dgm:t>
    </dgm:pt>
    <dgm:pt modelId="{0073EC84-E7F7-4E06-950D-3B7EA4415179}" type="pres">
      <dgm:prSet presAssocID="{8CA29A59-07F6-4F70-B199-E7A8506A259A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6372124D-36AC-492D-9334-4533E75A68BA}" type="pres">
      <dgm:prSet presAssocID="{B3782A28-AF8B-4C72-A34E-D983232E925C}" presName="node" presStyleLbl="node1" presStyleIdx="1" presStyleCnt="4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8BF0A8-45CE-4B97-A46F-C9F1C63F9D60}" type="pres">
      <dgm:prSet presAssocID="{2EA5EF5B-7065-4F4C-8C44-A8C2497E506D}" presName="sibTrans" presStyleLbl="sibTrans2D1" presStyleIdx="1" presStyleCnt="3"/>
      <dgm:spPr/>
      <dgm:t>
        <a:bodyPr/>
        <a:lstStyle/>
        <a:p>
          <a:endParaRPr lang="en-GB"/>
        </a:p>
      </dgm:t>
    </dgm:pt>
    <dgm:pt modelId="{33BB99C4-C7B8-4FDC-BBC6-CE379133E5DF}" type="pres">
      <dgm:prSet presAssocID="{2EA5EF5B-7065-4F4C-8C44-A8C2497E506D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57147A9A-3E2E-4E8A-B483-7E6AF9950B71}" type="pres">
      <dgm:prSet presAssocID="{E5352CCD-48AF-429C-889D-4D109A5129E6}" presName="node" presStyleLbl="node1" presStyleIdx="2" presStyleCnt="4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8FD935-3590-40FD-96E6-A01C36710D91}" type="pres">
      <dgm:prSet presAssocID="{C1F4972F-A036-4C75-B728-67073B23F448}" presName="sibTrans" presStyleLbl="sibTrans2D1" presStyleIdx="2" presStyleCnt="3"/>
      <dgm:spPr/>
      <dgm:t>
        <a:bodyPr/>
        <a:lstStyle/>
        <a:p>
          <a:endParaRPr lang="en-GB"/>
        </a:p>
      </dgm:t>
    </dgm:pt>
    <dgm:pt modelId="{D6025180-0F62-46BE-906D-59D37EB2B1CA}" type="pres">
      <dgm:prSet presAssocID="{C1F4972F-A036-4C75-B728-67073B23F448}" presName="connectorText" presStyleLbl="sibTrans2D1" presStyleIdx="2" presStyleCnt="3"/>
      <dgm:spPr/>
      <dgm:t>
        <a:bodyPr/>
        <a:lstStyle/>
        <a:p>
          <a:endParaRPr lang="en-GB"/>
        </a:p>
      </dgm:t>
    </dgm:pt>
    <dgm:pt modelId="{64D4ED42-9F59-477A-BEA2-5E9A426FA60F}" type="pres">
      <dgm:prSet presAssocID="{EA097B5B-F0EA-423E-A156-DC31B04A1CB7}" presName="node" presStyleLbl="node1" presStyleIdx="3" presStyleCnt="4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28F5C86-A6EF-4F68-ADEF-4DE537DB16B2}" type="presOf" srcId="{E5352CCD-48AF-429C-889D-4D109A5129E6}" destId="{57147A9A-3E2E-4E8A-B483-7E6AF9950B71}" srcOrd="0" destOrd="0" presId="urn:microsoft.com/office/officeart/2005/8/layout/process1"/>
    <dgm:cxn modelId="{57B7876C-7982-4022-BA7E-BAB1CDF5F893}" type="presOf" srcId="{2298C22E-AF58-4A2F-A429-468863E0AB49}" destId="{7E5E010D-9B29-487F-89F2-7C8BBEABD8E7}" srcOrd="0" destOrd="0" presId="urn:microsoft.com/office/officeart/2005/8/layout/process1"/>
    <dgm:cxn modelId="{60F1658A-A48C-4DC1-9806-2DB7BC8B2530}" type="presOf" srcId="{8CA29A59-07F6-4F70-B199-E7A8506A259A}" destId="{C84CD61E-021C-415C-A9FE-4E21D3C7D1A8}" srcOrd="0" destOrd="0" presId="urn:microsoft.com/office/officeart/2005/8/layout/process1"/>
    <dgm:cxn modelId="{B824C78F-4A1B-4A94-9B5B-BE4B43D8E9EA}" srcId="{2298C22E-AF58-4A2F-A429-468863E0AB49}" destId="{B7ED8ADA-A1E2-40C9-969D-4F3E89E8FFFA}" srcOrd="0" destOrd="0" parTransId="{BC2B5F76-B892-4B75-B707-639630ADC18C}" sibTransId="{8CA29A59-07F6-4F70-B199-E7A8506A259A}"/>
    <dgm:cxn modelId="{F0114FD6-71FE-48DB-A24A-F33E6001D05C}" type="presOf" srcId="{8CA29A59-07F6-4F70-B199-E7A8506A259A}" destId="{0073EC84-E7F7-4E06-950D-3B7EA4415179}" srcOrd="1" destOrd="0" presId="urn:microsoft.com/office/officeart/2005/8/layout/process1"/>
    <dgm:cxn modelId="{D2EC04EF-1C94-41F5-9780-3710F93510B4}" srcId="{2298C22E-AF58-4A2F-A429-468863E0AB49}" destId="{EA097B5B-F0EA-423E-A156-DC31B04A1CB7}" srcOrd="3" destOrd="0" parTransId="{27BEF86C-E8B0-4D68-B4DF-4971FC74BEAC}" sibTransId="{5D1C0CA0-7032-49FE-9C95-0B78DF2EBF5A}"/>
    <dgm:cxn modelId="{A40D3EEB-393B-4C2A-8D63-9E9F8E45628D}" type="presOf" srcId="{2EA5EF5B-7065-4F4C-8C44-A8C2497E506D}" destId="{7D8BF0A8-45CE-4B97-A46F-C9F1C63F9D60}" srcOrd="0" destOrd="0" presId="urn:microsoft.com/office/officeart/2005/8/layout/process1"/>
    <dgm:cxn modelId="{9BD6767D-D8A2-43BA-9D5A-6EE82CF206A6}" type="presOf" srcId="{2EA5EF5B-7065-4F4C-8C44-A8C2497E506D}" destId="{33BB99C4-C7B8-4FDC-BBC6-CE379133E5DF}" srcOrd="1" destOrd="0" presId="urn:microsoft.com/office/officeart/2005/8/layout/process1"/>
    <dgm:cxn modelId="{1F2A3A58-8C4C-4122-8DF6-1D8DC7865F5D}" type="presOf" srcId="{C1F4972F-A036-4C75-B728-67073B23F448}" destId="{818FD935-3590-40FD-96E6-A01C36710D91}" srcOrd="0" destOrd="0" presId="urn:microsoft.com/office/officeart/2005/8/layout/process1"/>
    <dgm:cxn modelId="{871955E4-84A5-49C5-A764-7867AEBD72EF}" type="presOf" srcId="{EA097B5B-F0EA-423E-A156-DC31B04A1CB7}" destId="{64D4ED42-9F59-477A-BEA2-5E9A426FA60F}" srcOrd="0" destOrd="0" presId="urn:microsoft.com/office/officeart/2005/8/layout/process1"/>
    <dgm:cxn modelId="{F495430F-5371-4038-9580-93D52B69B7BD}" srcId="{2298C22E-AF58-4A2F-A429-468863E0AB49}" destId="{B3782A28-AF8B-4C72-A34E-D983232E925C}" srcOrd="1" destOrd="0" parTransId="{E7AE4C07-6EB4-409F-BF8A-D6CD8303D163}" sibTransId="{2EA5EF5B-7065-4F4C-8C44-A8C2497E506D}"/>
    <dgm:cxn modelId="{738948CB-AECD-45DB-A26F-4867D689894E}" srcId="{2298C22E-AF58-4A2F-A429-468863E0AB49}" destId="{E5352CCD-48AF-429C-889D-4D109A5129E6}" srcOrd="2" destOrd="0" parTransId="{FB2ABEFD-C9D0-4752-9649-80EF0181790E}" sibTransId="{C1F4972F-A036-4C75-B728-67073B23F448}"/>
    <dgm:cxn modelId="{A44777E0-361A-44BC-9653-379129BA7DB5}" type="presOf" srcId="{C1F4972F-A036-4C75-B728-67073B23F448}" destId="{D6025180-0F62-46BE-906D-59D37EB2B1CA}" srcOrd="1" destOrd="0" presId="urn:microsoft.com/office/officeart/2005/8/layout/process1"/>
    <dgm:cxn modelId="{BF68C11C-FCF6-4D06-AC76-C4E9B5F6EF09}" type="presOf" srcId="{B3782A28-AF8B-4C72-A34E-D983232E925C}" destId="{6372124D-36AC-492D-9334-4533E75A68BA}" srcOrd="0" destOrd="0" presId="urn:microsoft.com/office/officeart/2005/8/layout/process1"/>
    <dgm:cxn modelId="{1BD8D9D3-DBB5-45FB-AAB5-A70DC2E177F8}" type="presOf" srcId="{B7ED8ADA-A1E2-40C9-969D-4F3E89E8FFFA}" destId="{6B2F3038-4C6E-4023-A349-680F57CF584D}" srcOrd="0" destOrd="0" presId="urn:microsoft.com/office/officeart/2005/8/layout/process1"/>
    <dgm:cxn modelId="{441004CA-C5ED-4CBC-94F7-6C9FA1210130}" type="presParOf" srcId="{7E5E010D-9B29-487F-89F2-7C8BBEABD8E7}" destId="{6B2F3038-4C6E-4023-A349-680F57CF584D}" srcOrd="0" destOrd="0" presId="urn:microsoft.com/office/officeart/2005/8/layout/process1"/>
    <dgm:cxn modelId="{D693D793-E42A-45CE-848F-F915939F8EC5}" type="presParOf" srcId="{7E5E010D-9B29-487F-89F2-7C8BBEABD8E7}" destId="{C84CD61E-021C-415C-A9FE-4E21D3C7D1A8}" srcOrd="1" destOrd="0" presId="urn:microsoft.com/office/officeart/2005/8/layout/process1"/>
    <dgm:cxn modelId="{6597A465-1353-42F0-93E2-83468504CF60}" type="presParOf" srcId="{C84CD61E-021C-415C-A9FE-4E21D3C7D1A8}" destId="{0073EC84-E7F7-4E06-950D-3B7EA4415179}" srcOrd="0" destOrd="0" presId="urn:microsoft.com/office/officeart/2005/8/layout/process1"/>
    <dgm:cxn modelId="{34BFDD7F-FDA6-4383-B61C-6E375AB68FA5}" type="presParOf" srcId="{7E5E010D-9B29-487F-89F2-7C8BBEABD8E7}" destId="{6372124D-36AC-492D-9334-4533E75A68BA}" srcOrd="2" destOrd="0" presId="urn:microsoft.com/office/officeart/2005/8/layout/process1"/>
    <dgm:cxn modelId="{5111C956-EF5D-48C0-A59F-B236418CA0FE}" type="presParOf" srcId="{7E5E010D-9B29-487F-89F2-7C8BBEABD8E7}" destId="{7D8BF0A8-45CE-4B97-A46F-C9F1C63F9D60}" srcOrd="3" destOrd="0" presId="urn:microsoft.com/office/officeart/2005/8/layout/process1"/>
    <dgm:cxn modelId="{C57722D3-E398-457A-9F35-762EFE380CE0}" type="presParOf" srcId="{7D8BF0A8-45CE-4B97-A46F-C9F1C63F9D60}" destId="{33BB99C4-C7B8-4FDC-BBC6-CE379133E5DF}" srcOrd="0" destOrd="0" presId="urn:microsoft.com/office/officeart/2005/8/layout/process1"/>
    <dgm:cxn modelId="{1A531276-214E-437C-9002-56FB1C4B016D}" type="presParOf" srcId="{7E5E010D-9B29-487F-89F2-7C8BBEABD8E7}" destId="{57147A9A-3E2E-4E8A-B483-7E6AF9950B71}" srcOrd="4" destOrd="0" presId="urn:microsoft.com/office/officeart/2005/8/layout/process1"/>
    <dgm:cxn modelId="{64581A9D-C5BF-4049-8415-E5CC11FD6C45}" type="presParOf" srcId="{7E5E010D-9B29-487F-89F2-7C8BBEABD8E7}" destId="{818FD935-3590-40FD-96E6-A01C36710D91}" srcOrd="5" destOrd="0" presId="urn:microsoft.com/office/officeart/2005/8/layout/process1"/>
    <dgm:cxn modelId="{8E127D27-709E-4164-9702-0FF9A733E3CB}" type="presParOf" srcId="{818FD935-3590-40FD-96E6-A01C36710D91}" destId="{D6025180-0F62-46BE-906D-59D37EB2B1CA}" srcOrd="0" destOrd="0" presId="urn:microsoft.com/office/officeart/2005/8/layout/process1"/>
    <dgm:cxn modelId="{A435D9D5-268B-4BA4-90C1-23851CB1995E}" type="presParOf" srcId="{7E5E010D-9B29-487F-89F2-7C8BBEABD8E7}" destId="{64D4ED42-9F59-477A-BEA2-5E9A426FA60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98C22E-AF58-4A2F-A429-468863E0AB4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7ED8ADA-A1E2-40C9-969D-4F3E89E8FFFA}">
      <dgm:prSet phldrT="[Text]"/>
      <dgm:spPr/>
      <dgm:t>
        <a:bodyPr/>
        <a:lstStyle/>
        <a:p>
          <a:r>
            <a:rPr lang="en-GB" dirty="0" smtClean="0"/>
            <a:t>Structure / Re-Structure Data</a:t>
          </a:r>
          <a:endParaRPr lang="en-GB" dirty="0"/>
        </a:p>
      </dgm:t>
    </dgm:pt>
    <dgm:pt modelId="{BC2B5F76-B892-4B75-B707-639630ADC18C}" type="parTrans" cxnId="{B824C78F-4A1B-4A94-9B5B-BE4B43D8E9EA}">
      <dgm:prSet/>
      <dgm:spPr/>
      <dgm:t>
        <a:bodyPr/>
        <a:lstStyle/>
        <a:p>
          <a:endParaRPr lang="en-GB"/>
        </a:p>
      </dgm:t>
    </dgm:pt>
    <dgm:pt modelId="{8CA29A59-07F6-4F70-B199-E7A8506A259A}" type="sibTrans" cxnId="{B824C78F-4A1B-4A94-9B5B-BE4B43D8E9EA}">
      <dgm:prSet/>
      <dgm:spPr/>
      <dgm:t>
        <a:bodyPr/>
        <a:lstStyle/>
        <a:p>
          <a:endParaRPr lang="en-GB"/>
        </a:p>
      </dgm:t>
    </dgm:pt>
    <dgm:pt modelId="{B3782A28-AF8B-4C72-A34E-D983232E925C}">
      <dgm:prSet phldrT="[Text]"/>
      <dgm:spPr/>
      <dgm:t>
        <a:bodyPr/>
        <a:lstStyle/>
        <a:p>
          <a:r>
            <a:rPr lang="en-GB" dirty="0" smtClean="0"/>
            <a:t>Annotate / Tag</a:t>
          </a:r>
          <a:endParaRPr lang="en-GB" dirty="0"/>
        </a:p>
      </dgm:t>
    </dgm:pt>
    <dgm:pt modelId="{E7AE4C07-6EB4-409F-BF8A-D6CD8303D163}" type="parTrans" cxnId="{F495430F-5371-4038-9580-93D52B69B7BD}">
      <dgm:prSet/>
      <dgm:spPr/>
      <dgm:t>
        <a:bodyPr/>
        <a:lstStyle/>
        <a:p>
          <a:endParaRPr lang="en-GB"/>
        </a:p>
      </dgm:t>
    </dgm:pt>
    <dgm:pt modelId="{2EA5EF5B-7065-4F4C-8C44-A8C2497E506D}" type="sibTrans" cxnId="{F495430F-5371-4038-9580-93D52B69B7BD}">
      <dgm:prSet/>
      <dgm:spPr/>
      <dgm:t>
        <a:bodyPr/>
        <a:lstStyle/>
        <a:p>
          <a:endParaRPr lang="en-GB"/>
        </a:p>
      </dgm:t>
    </dgm:pt>
    <dgm:pt modelId="{E5352CCD-48AF-429C-889D-4D109A5129E6}">
      <dgm:prSet phldrT="[Text]"/>
      <dgm:spPr/>
      <dgm:t>
        <a:bodyPr/>
        <a:lstStyle/>
        <a:p>
          <a:r>
            <a:rPr lang="en-GB" dirty="0" smtClean="0"/>
            <a:t>Store Data and Results </a:t>
          </a:r>
          <a:endParaRPr lang="en-GB" dirty="0"/>
        </a:p>
      </dgm:t>
    </dgm:pt>
    <dgm:pt modelId="{FB2ABEFD-C9D0-4752-9649-80EF0181790E}" type="parTrans" cxnId="{738948CB-AECD-45DB-A26F-4867D689894E}">
      <dgm:prSet/>
      <dgm:spPr/>
      <dgm:t>
        <a:bodyPr/>
        <a:lstStyle/>
        <a:p>
          <a:endParaRPr lang="en-GB"/>
        </a:p>
      </dgm:t>
    </dgm:pt>
    <dgm:pt modelId="{C1F4972F-A036-4C75-B728-67073B23F448}" type="sibTrans" cxnId="{738948CB-AECD-45DB-A26F-4867D689894E}">
      <dgm:prSet/>
      <dgm:spPr/>
      <dgm:t>
        <a:bodyPr/>
        <a:lstStyle/>
        <a:p>
          <a:endParaRPr lang="en-GB"/>
        </a:p>
      </dgm:t>
    </dgm:pt>
    <dgm:pt modelId="{EA097B5B-F0EA-423E-A156-DC31B04A1CB7}">
      <dgm:prSet phldrT="[Text]"/>
      <dgm:spPr/>
      <dgm:t>
        <a:bodyPr/>
        <a:lstStyle/>
        <a:p>
          <a:r>
            <a:rPr lang="en-GB" dirty="0" smtClean="0"/>
            <a:t>Disseminate</a:t>
          </a:r>
          <a:endParaRPr lang="en-GB" dirty="0"/>
        </a:p>
      </dgm:t>
    </dgm:pt>
    <dgm:pt modelId="{27BEF86C-E8B0-4D68-B4DF-4971FC74BEAC}" type="parTrans" cxnId="{D2EC04EF-1C94-41F5-9780-3710F93510B4}">
      <dgm:prSet/>
      <dgm:spPr/>
      <dgm:t>
        <a:bodyPr/>
        <a:lstStyle/>
        <a:p>
          <a:endParaRPr lang="en-GB"/>
        </a:p>
      </dgm:t>
    </dgm:pt>
    <dgm:pt modelId="{5D1C0CA0-7032-49FE-9C95-0B78DF2EBF5A}" type="sibTrans" cxnId="{D2EC04EF-1C94-41F5-9780-3710F93510B4}">
      <dgm:prSet/>
      <dgm:spPr/>
      <dgm:t>
        <a:bodyPr/>
        <a:lstStyle/>
        <a:p>
          <a:endParaRPr lang="en-GB"/>
        </a:p>
      </dgm:t>
    </dgm:pt>
    <dgm:pt modelId="{7E5E010D-9B29-487F-89F2-7C8BBEABD8E7}" type="pres">
      <dgm:prSet presAssocID="{2298C22E-AF58-4A2F-A429-468863E0AB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B2F3038-4C6E-4023-A349-680F57CF584D}" type="pres">
      <dgm:prSet presAssocID="{B7ED8ADA-A1E2-40C9-969D-4F3E89E8FFFA}" presName="node" presStyleLbl="node1" presStyleIdx="0" presStyleCnt="4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4CD61E-021C-415C-A9FE-4E21D3C7D1A8}" type="pres">
      <dgm:prSet presAssocID="{8CA29A59-07F6-4F70-B199-E7A8506A259A}" presName="sibTrans" presStyleLbl="sibTrans2D1" presStyleIdx="0" presStyleCnt="3"/>
      <dgm:spPr/>
      <dgm:t>
        <a:bodyPr/>
        <a:lstStyle/>
        <a:p>
          <a:endParaRPr lang="en-GB"/>
        </a:p>
      </dgm:t>
    </dgm:pt>
    <dgm:pt modelId="{0073EC84-E7F7-4E06-950D-3B7EA4415179}" type="pres">
      <dgm:prSet presAssocID="{8CA29A59-07F6-4F70-B199-E7A8506A259A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6372124D-36AC-492D-9334-4533E75A68BA}" type="pres">
      <dgm:prSet presAssocID="{B3782A28-AF8B-4C72-A34E-D983232E925C}" presName="node" presStyleLbl="node1" presStyleIdx="1" presStyleCnt="4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8BF0A8-45CE-4B97-A46F-C9F1C63F9D60}" type="pres">
      <dgm:prSet presAssocID="{2EA5EF5B-7065-4F4C-8C44-A8C2497E506D}" presName="sibTrans" presStyleLbl="sibTrans2D1" presStyleIdx="1" presStyleCnt="3"/>
      <dgm:spPr/>
      <dgm:t>
        <a:bodyPr/>
        <a:lstStyle/>
        <a:p>
          <a:endParaRPr lang="en-GB"/>
        </a:p>
      </dgm:t>
    </dgm:pt>
    <dgm:pt modelId="{33BB99C4-C7B8-4FDC-BBC6-CE379133E5DF}" type="pres">
      <dgm:prSet presAssocID="{2EA5EF5B-7065-4F4C-8C44-A8C2497E506D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57147A9A-3E2E-4E8A-B483-7E6AF9950B71}" type="pres">
      <dgm:prSet presAssocID="{E5352CCD-48AF-429C-889D-4D109A5129E6}" presName="node" presStyleLbl="node1" presStyleIdx="2" presStyleCnt="4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8FD935-3590-40FD-96E6-A01C36710D91}" type="pres">
      <dgm:prSet presAssocID="{C1F4972F-A036-4C75-B728-67073B23F448}" presName="sibTrans" presStyleLbl="sibTrans2D1" presStyleIdx="2" presStyleCnt="3"/>
      <dgm:spPr/>
      <dgm:t>
        <a:bodyPr/>
        <a:lstStyle/>
        <a:p>
          <a:endParaRPr lang="en-GB"/>
        </a:p>
      </dgm:t>
    </dgm:pt>
    <dgm:pt modelId="{D6025180-0F62-46BE-906D-59D37EB2B1CA}" type="pres">
      <dgm:prSet presAssocID="{C1F4972F-A036-4C75-B728-67073B23F448}" presName="connectorText" presStyleLbl="sibTrans2D1" presStyleIdx="2" presStyleCnt="3"/>
      <dgm:spPr/>
      <dgm:t>
        <a:bodyPr/>
        <a:lstStyle/>
        <a:p>
          <a:endParaRPr lang="en-GB"/>
        </a:p>
      </dgm:t>
    </dgm:pt>
    <dgm:pt modelId="{64D4ED42-9F59-477A-BEA2-5E9A426FA60F}" type="pres">
      <dgm:prSet presAssocID="{EA097B5B-F0EA-423E-A156-DC31B04A1CB7}" presName="node" presStyleLbl="node1" presStyleIdx="3" presStyleCnt="4" custLinFactY="-97907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5445C7A-5CE8-446C-AB93-32C4DEF68361}" type="presOf" srcId="{C1F4972F-A036-4C75-B728-67073B23F448}" destId="{D6025180-0F62-46BE-906D-59D37EB2B1CA}" srcOrd="1" destOrd="0" presId="urn:microsoft.com/office/officeart/2005/8/layout/process1"/>
    <dgm:cxn modelId="{416BB8A7-5A7D-42AC-81B6-C1CB00F43426}" type="presOf" srcId="{2EA5EF5B-7065-4F4C-8C44-A8C2497E506D}" destId="{33BB99C4-C7B8-4FDC-BBC6-CE379133E5DF}" srcOrd="1" destOrd="0" presId="urn:microsoft.com/office/officeart/2005/8/layout/process1"/>
    <dgm:cxn modelId="{B824C78F-4A1B-4A94-9B5B-BE4B43D8E9EA}" srcId="{2298C22E-AF58-4A2F-A429-468863E0AB49}" destId="{B7ED8ADA-A1E2-40C9-969D-4F3E89E8FFFA}" srcOrd="0" destOrd="0" parTransId="{BC2B5F76-B892-4B75-B707-639630ADC18C}" sibTransId="{8CA29A59-07F6-4F70-B199-E7A8506A259A}"/>
    <dgm:cxn modelId="{C328C8B1-F69C-4A8F-A8E8-E259967FE484}" type="presOf" srcId="{EA097B5B-F0EA-423E-A156-DC31B04A1CB7}" destId="{64D4ED42-9F59-477A-BEA2-5E9A426FA60F}" srcOrd="0" destOrd="0" presId="urn:microsoft.com/office/officeart/2005/8/layout/process1"/>
    <dgm:cxn modelId="{D2EC04EF-1C94-41F5-9780-3710F93510B4}" srcId="{2298C22E-AF58-4A2F-A429-468863E0AB49}" destId="{EA097B5B-F0EA-423E-A156-DC31B04A1CB7}" srcOrd="3" destOrd="0" parTransId="{27BEF86C-E8B0-4D68-B4DF-4971FC74BEAC}" sibTransId="{5D1C0CA0-7032-49FE-9C95-0B78DF2EBF5A}"/>
    <dgm:cxn modelId="{FD1D40A2-D493-474C-B198-E7A956A15CF3}" type="presOf" srcId="{E5352CCD-48AF-429C-889D-4D109A5129E6}" destId="{57147A9A-3E2E-4E8A-B483-7E6AF9950B71}" srcOrd="0" destOrd="0" presId="urn:microsoft.com/office/officeart/2005/8/layout/process1"/>
    <dgm:cxn modelId="{228F06F8-DD3D-4A5D-890E-4AB5039CAA7E}" type="presOf" srcId="{2298C22E-AF58-4A2F-A429-468863E0AB49}" destId="{7E5E010D-9B29-487F-89F2-7C8BBEABD8E7}" srcOrd="0" destOrd="0" presId="urn:microsoft.com/office/officeart/2005/8/layout/process1"/>
    <dgm:cxn modelId="{E9337724-073E-4ADD-8057-2EEF55F5622D}" type="presOf" srcId="{B3782A28-AF8B-4C72-A34E-D983232E925C}" destId="{6372124D-36AC-492D-9334-4533E75A68BA}" srcOrd="0" destOrd="0" presId="urn:microsoft.com/office/officeart/2005/8/layout/process1"/>
    <dgm:cxn modelId="{F495430F-5371-4038-9580-93D52B69B7BD}" srcId="{2298C22E-AF58-4A2F-A429-468863E0AB49}" destId="{B3782A28-AF8B-4C72-A34E-D983232E925C}" srcOrd="1" destOrd="0" parTransId="{E7AE4C07-6EB4-409F-BF8A-D6CD8303D163}" sibTransId="{2EA5EF5B-7065-4F4C-8C44-A8C2497E506D}"/>
    <dgm:cxn modelId="{738948CB-AECD-45DB-A26F-4867D689894E}" srcId="{2298C22E-AF58-4A2F-A429-468863E0AB49}" destId="{E5352CCD-48AF-429C-889D-4D109A5129E6}" srcOrd="2" destOrd="0" parTransId="{FB2ABEFD-C9D0-4752-9649-80EF0181790E}" sibTransId="{C1F4972F-A036-4C75-B728-67073B23F448}"/>
    <dgm:cxn modelId="{255CE2A1-D3FC-422F-83AD-AB9BBF9BFBC8}" type="presOf" srcId="{C1F4972F-A036-4C75-B728-67073B23F448}" destId="{818FD935-3590-40FD-96E6-A01C36710D91}" srcOrd="0" destOrd="0" presId="urn:microsoft.com/office/officeart/2005/8/layout/process1"/>
    <dgm:cxn modelId="{B3E2E11C-4556-4A25-A143-D93B34A07116}" type="presOf" srcId="{8CA29A59-07F6-4F70-B199-E7A8506A259A}" destId="{0073EC84-E7F7-4E06-950D-3B7EA4415179}" srcOrd="1" destOrd="0" presId="urn:microsoft.com/office/officeart/2005/8/layout/process1"/>
    <dgm:cxn modelId="{82FBD115-6DAE-454E-B3CF-25F0A39F649A}" type="presOf" srcId="{2EA5EF5B-7065-4F4C-8C44-A8C2497E506D}" destId="{7D8BF0A8-45CE-4B97-A46F-C9F1C63F9D60}" srcOrd="0" destOrd="0" presId="urn:microsoft.com/office/officeart/2005/8/layout/process1"/>
    <dgm:cxn modelId="{78728E37-6A24-44CA-8AC0-1FBA72521DD6}" type="presOf" srcId="{B7ED8ADA-A1E2-40C9-969D-4F3E89E8FFFA}" destId="{6B2F3038-4C6E-4023-A349-680F57CF584D}" srcOrd="0" destOrd="0" presId="urn:microsoft.com/office/officeart/2005/8/layout/process1"/>
    <dgm:cxn modelId="{9FF3B3B7-6F20-45C7-8DC4-5228633516B4}" type="presOf" srcId="{8CA29A59-07F6-4F70-B199-E7A8506A259A}" destId="{C84CD61E-021C-415C-A9FE-4E21D3C7D1A8}" srcOrd="0" destOrd="0" presId="urn:microsoft.com/office/officeart/2005/8/layout/process1"/>
    <dgm:cxn modelId="{09003997-F0A6-402F-86E9-05F943DE74D5}" type="presParOf" srcId="{7E5E010D-9B29-487F-89F2-7C8BBEABD8E7}" destId="{6B2F3038-4C6E-4023-A349-680F57CF584D}" srcOrd="0" destOrd="0" presId="urn:microsoft.com/office/officeart/2005/8/layout/process1"/>
    <dgm:cxn modelId="{BD865900-312D-479E-AC2A-EE342B0D2284}" type="presParOf" srcId="{7E5E010D-9B29-487F-89F2-7C8BBEABD8E7}" destId="{C84CD61E-021C-415C-A9FE-4E21D3C7D1A8}" srcOrd="1" destOrd="0" presId="urn:microsoft.com/office/officeart/2005/8/layout/process1"/>
    <dgm:cxn modelId="{A8D8E57F-A7A2-45A0-9B57-18EE88D991B2}" type="presParOf" srcId="{C84CD61E-021C-415C-A9FE-4E21D3C7D1A8}" destId="{0073EC84-E7F7-4E06-950D-3B7EA4415179}" srcOrd="0" destOrd="0" presId="urn:microsoft.com/office/officeart/2005/8/layout/process1"/>
    <dgm:cxn modelId="{01CC352B-B6D0-4669-840A-24708277FC18}" type="presParOf" srcId="{7E5E010D-9B29-487F-89F2-7C8BBEABD8E7}" destId="{6372124D-36AC-492D-9334-4533E75A68BA}" srcOrd="2" destOrd="0" presId="urn:microsoft.com/office/officeart/2005/8/layout/process1"/>
    <dgm:cxn modelId="{A09D6BBD-6968-42BE-9EF2-2DF0912E5FD5}" type="presParOf" srcId="{7E5E010D-9B29-487F-89F2-7C8BBEABD8E7}" destId="{7D8BF0A8-45CE-4B97-A46F-C9F1C63F9D60}" srcOrd="3" destOrd="0" presId="urn:microsoft.com/office/officeart/2005/8/layout/process1"/>
    <dgm:cxn modelId="{F3F9EF70-9F67-451F-855C-BD88C5AB0700}" type="presParOf" srcId="{7D8BF0A8-45CE-4B97-A46F-C9F1C63F9D60}" destId="{33BB99C4-C7B8-4FDC-BBC6-CE379133E5DF}" srcOrd="0" destOrd="0" presId="urn:microsoft.com/office/officeart/2005/8/layout/process1"/>
    <dgm:cxn modelId="{7AFA4C1E-F089-4B1F-B5B0-1A2E7F278019}" type="presParOf" srcId="{7E5E010D-9B29-487F-89F2-7C8BBEABD8E7}" destId="{57147A9A-3E2E-4E8A-B483-7E6AF9950B71}" srcOrd="4" destOrd="0" presId="urn:microsoft.com/office/officeart/2005/8/layout/process1"/>
    <dgm:cxn modelId="{18621C55-0FE1-4E6F-ADFC-EAECE2A6B8D3}" type="presParOf" srcId="{7E5E010D-9B29-487F-89F2-7C8BBEABD8E7}" destId="{818FD935-3590-40FD-96E6-A01C36710D91}" srcOrd="5" destOrd="0" presId="urn:microsoft.com/office/officeart/2005/8/layout/process1"/>
    <dgm:cxn modelId="{4C447F39-287B-4BD5-BDD7-3E1504EDB5DB}" type="presParOf" srcId="{818FD935-3590-40FD-96E6-A01C36710D91}" destId="{D6025180-0F62-46BE-906D-59D37EB2B1CA}" srcOrd="0" destOrd="0" presId="urn:microsoft.com/office/officeart/2005/8/layout/process1"/>
    <dgm:cxn modelId="{1619F6E3-0A76-41D0-9249-D71665C2A210}" type="presParOf" srcId="{7E5E010D-9B29-487F-89F2-7C8BBEABD8E7}" destId="{64D4ED42-9F59-477A-BEA2-5E9A426FA60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3718B-F788-4A08-8C5D-B22FB1B89628}">
      <dsp:nvSpPr>
        <dsp:cNvPr id="0" name=""/>
        <dsp:cNvSpPr/>
      </dsp:nvSpPr>
      <dsp:spPr>
        <a:xfrm>
          <a:off x="9242" y="1191564"/>
          <a:ext cx="2762398" cy="19682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2">
                  <a:lumMod val="65000"/>
                  <a:lumOff val="35000"/>
                </a:schemeClr>
              </a:solidFill>
            </a:rPr>
            <a:t>Clinicians / Researchers create the project specific CRF fields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2">
                  <a:lumMod val="65000"/>
                  <a:lumOff val="35000"/>
                </a:schemeClr>
              </a:solidFill>
            </a:rPr>
            <a:t>(Clinical data ontology)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2">
                  <a:lumMod val="65000"/>
                  <a:lumOff val="35000"/>
                </a:schemeClr>
              </a:solidFill>
            </a:rPr>
            <a:t>Provided with an interactive web form</a:t>
          </a:r>
        </a:p>
      </dsp:txBody>
      <dsp:txXfrm>
        <a:off x="66889" y="1249211"/>
        <a:ext cx="2647104" cy="1852915"/>
      </dsp:txXfrm>
    </dsp:sp>
    <dsp:sp modelId="{633210CD-5ECB-43AE-A1B2-94E95EEB6EBF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3047880" y="1970146"/>
        <a:ext cx="409940" cy="411044"/>
      </dsp:txXfrm>
    </dsp:sp>
    <dsp:sp modelId="{9199B953-A8DC-4EA7-94E8-514867F997B1}">
      <dsp:nvSpPr>
        <dsp:cNvPr id="0" name=""/>
        <dsp:cNvSpPr/>
      </dsp:nvSpPr>
      <dsp:spPr>
        <a:xfrm>
          <a:off x="3876600" y="1191564"/>
          <a:ext cx="2762398" cy="19682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Project Specific Data Model created by eTRIKS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+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Data loaded on Transmart</a:t>
          </a:r>
          <a:endParaRPr lang="en-GB" sz="1800" kern="1200" dirty="0"/>
        </a:p>
      </dsp:txBody>
      <dsp:txXfrm>
        <a:off x="3934247" y="1249211"/>
        <a:ext cx="2647104" cy="1852915"/>
      </dsp:txXfrm>
    </dsp:sp>
    <dsp:sp modelId="{35FADE7D-FFD9-4604-A2C9-4E689DCE64AB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6915239" y="1970146"/>
        <a:ext cx="409940" cy="411044"/>
      </dsp:txXfrm>
    </dsp:sp>
    <dsp:sp modelId="{0035ED85-D0A3-4441-A1A3-0B30668F3524}">
      <dsp:nvSpPr>
        <dsp:cNvPr id="0" name=""/>
        <dsp:cNvSpPr/>
      </dsp:nvSpPr>
      <dsp:spPr>
        <a:xfrm>
          <a:off x="7743958" y="1191564"/>
          <a:ext cx="2762398" cy="19682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Data I/O implemented on eTRIKS/Project Server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Data analysed on Transmart</a:t>
          </a:r>
          <a:endParaRPr lang="en-GB" sz="1800" kern="1200" dirty="0"/>
        </a:p>
      </dsp:txBody>
      <dsp:txXfrm>
        <a:off x="7801605" y="1249211"/>
        <a:ext cx="2647104" cy="1852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F3038-4C6E-4023-A349-680F57CF584D}">
      <dsp:nvSpPr>
        <dsp:cNvPr id="0" name=""/>
        <dsp:cNvSpPr/>
      </dsp:nvSpPr>
      <dsp:spPr>
        <a:xfrm>
          <a:off x="2310" y="0"/>
          <a:ext cx="874997" cy="814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Project name</a:t>
          </a:r>
          <a:endParaRPr lang="en-GB" sz="1200" kern="1200" dirty="0"/>
        </a:p>
      </dsp:txBody>
      <dsp:txXfrm>
        <a:off x="26156" y="23846"/>
        <a:ext cx="827305" cy="766466"/>
      </dsp:txXfrm>
    </dsp:sp>
    <dsp:sp modelId="{C84CD61E-021C-415C-A9FE-4E21D3C7D1A8}">
      <dsp:nvSpPr>
        <dsp:cNvPr id="0" name=""/>
        <dsp:cNvSpPr/>
      </dsp:nvSpPr>
      <dsp:spPr>
        <a:xfrm>
          <a:off x="964808" y="298579"/>
          <a:ext cx="185499" cy="216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964808" y="341979"/>
        <a:ext cx="129849" cy="130199"/>
      </dsp:txXfrm>
    </dsp:sp>
    <dsp:sp modelId="{6372124D-36AC-492D-9334-4533E75A68BA}">
      <dsp:nvSpPr>
        <dsp:cNvPr id="0" name=""/>
        <dsp:cNvSpPr/>
      </dsp:nvSpPr>
      <dsp:spPr>
        <a:xfrm>
          <a:off x="1227307" y="0"/>
          <a:ext cx="874997" cy="814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Study name &amp; description</a:t>
          </a:r>
          <a:endParaRPr lang="en-GB" sz="1200" kern="1200" dirty="0"/>
        </a:p>
      </dsp:txBody>
      <dsp:txXfrm>
        <a:off x="1251153" y="23846"/>
        <a:ext cx="827305" cy="766466"/>
      </dsp:txXfrm>
    </dsp:sp>
    <dsp:sp modelId="{7D8BF0A8-45CE-4B97-A46F-C9F1C63F9D60}">
      <dsp:nvSpPr>
        <dsp:cNvPr id="0" name=""/>
        <dsp:cNvSpPr/>
      </dsp:nvSpPr>
      <dsp:spPr>
        <a:xfrm>
          <a:off x="2189804" y="298579"/>
          <a:ext cx="185499" cy="216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189804" y="341979"/>
        <a:ext cx="129849" cy="130199"/>
      </dsp:txXfrm>
    </dsp:sp>
    <dsp:sp modelId="{57147A9A-3E2E-4E8A-B483-7E6AF9950B71}">
      <dsp:nvSpPr>
        <dsp:cNvPr id="0" name=""/>
        <dsp:cNvSpPr/>
      </dsp:nvSpPr>
      <dsp:spPr>
        <a:xfrm>
          <a:off x="2452304" y="0"/>
          <a:ext cx="874997" cy="814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Study Group / Cohort Definition</a:t>
          </a:r>
          <a:endParaRPr lang="en-GB" sz="1200" kern="1200" dirty="0"/>
        </a:p>
      </dsp:txBody>
      <dsp:txXfrm>
        <a:off x="2476150" y="23846"/>
        <a:ext cx="827305" cy="766466"/>
      </dsp:txXfrm>
    </dsp:sp>
    <dsp:sp modelId="{818FD935-3590-40FD-96E6-A01C36710D91}">
      <dsp:nvSpPr>
        <dsp:cNvPr id="0" name=""/>
        <dsp:cNvSpPr/>
      </dsp:nvSpPr>
      <dsp:spPr>
        <a:xfrm>
          <a:off x="3414801" y="298579"/>
          <a:ext cx="185499" cy="216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414801" y="341979"/>
        <a:ext cx="129849" cy="130199"/>
      </dsp:txXfrm>
    </dsp:sp>
    <dsp:sp modelId="{64D4ED42-9F59-477A-BEA2-5E9A426FA60F}">
      <dsp:nvSpPr>
        <dsp:cNvPr id="0" name=""/>
        <dsp:cNvSpPr/>
      </dsp:nvSpPr>
      <dsp:spPr>
        <a:xfrm>
          <a:off x="3677301" y="0"/>
          <a:ext cx="874997" cy="814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Screen &amp; Populate Patients</a:t>
          </a:r>
          <a:endParaRPr lang="en-GB" sz="1200" kern="1200" dirty="0"/>
        </a:p>
      </dsp:txBody>
      <dsp:txXfrm>
        <a:off x="3701147" y="23846"/>
        <a:ext cx="827305" cy="766466"/>
      </dsp:txXfrm>
    </dsp:sp>
    <dsp:sp modelId="{8CBE0269-F517-4D26-AC91-101BF66F34D0}">
      <dsp:nvSpPr>
        <dsp:cNvPr id="0" name=""/>
        <dsp:cNvSpPr/>
      </dsp:nvSpPr>
      <dsp:spPr>
        <a:xfrm>
          <a:off x="4639798" y="298579"/>
          <a:ext cx="185499" cy="216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639798" y="341979"/>
        <a:ext cx="129849" cy="130199"/>
      </dsp:txXfrm>
    </dsp:sp>
    <dsp:sp modelId="{E0D632A2-992A-47A6-B622-39A124A37196}">
      <dsp:nvSpPr>
        <dsp:cNvPr id="0" name=""/>
        <dsp:cNvSpPr/>
      </dsp:nvSpPr>
      <dsp:spPr>
        <a:xfrm>
          <a:off x="4902297" y="0"/>
          <a:ext cx="874997" cy="814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Plan visits</a:t>
          </a:r>
          <a:endParaRPr lang="en-GB" sz="1200" kern="1200" dirty="0"/>
        </a:p>
      </dsp:txBody>
      <dsp:txXfrm>
        <a:off x="4926143" y="23846"/>
        <a:ext cx="827305" cy="766466"/>
      </dsp:txXfrm>
    </dsp:sp>
    <dsp:sp modelId="{FBA72688-9995-494E-A2C2-2CF870B3DB68}">
      <dsp:nvSpPr>
        <dsp:cNvPr id="0" name=""/>
        <dsp:cNvSpPr/>
      </dsp:nvSpPr>
      <dsp:spPr>
        <a:xfrm>
          <a:off x="5864795" y="298579"/>
          <a:ext cx="185499" cy="216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5864795" y="341979"/>
        <a:ext cx="129849" cy="130199"/>
      </dsp:txXfrm>
    </dsp:sp>
    <dsp:sp modelId="{73020ED4-6847-4FB9-B905-096F7DCB66D2}">
      <dsp:nvSpPr>
        <dsp:cNvPr id="0" name=""/>
        <dsp:cNvSpPr/>
      </dsp:nvSpPr>
      <dsp:spPr>
        <a:xfrm>
          <a:off x="6127294" y="0"/>
          <a:ext cx="874997" cy="814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Plan  Sampling</a:t>
          </a:r>
          <a:endParaRPr lang="en-GB" sz="1200" kern="1200" dirty="0"/>
        </a:p>
      </dsp:txBody>
      <dsp:txXfrm>
        <a:off x="6151140" y="23846"/>
        <a:ext cx="827305" cy="766466"/>
      </dsp:txXfrm>
    </dsp:sp>
    <dsp:sp modelId="{86534BF2-F7C7-49B1-B2E5-A074CDC6D4CA}">
      <dsp:nvSpPr>
        <dsp:cNvPr id="0" name=""/>
        <dsp:cNvSpPr/>
      </dsp:nvSpPr>
      <dsp:spPr>
        <a:xfrm>
          <a:off x="7089792" y="298579"/>
          <a:ext cx="185499" cy="216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7089792" y="341979"/>
        <a:ext cx="129849" cy="130199"/>
      </dsp:txXfrm>
    </dsp:sp>
    <dsp:sp modelId="{BC5F752C-F99B-40EA-8211-09D0C96CF49C}">
      <dsp:nvSpPr>
        <dsp:cNvPr id="0" name=""/>
        <dsp:cNvSpPr/>
      </dsp:nvSpPr>
      <dsp:spPr>
        <a:xfrm>
          <a:off x="7352291" y="0"/>
          <a:ext cx="874997" cy="814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Define Datasets produced</a:t>
          </a:r>
        </a:p>
      </dsp:txBody>
      <dsp:txXfrm>
        <a:off x="7376137" y="23846"/>
        <a:ext cx="827305" cy="766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F3038-4C6E-4023-A349-680F57CF584D}">
      <dsp:nvSpPr>
        <dsp:cNvPr id="0" name=""/>
        <dsp:cNvSpPr/>
      </dsp:nvSpPr>
      <dsp:spPr>
        <a:xfrm>
          <a:off x="3616" y="0"/>
          <a:ext cx="1581224" cy="948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Form Hypothesis</a:t>
          </a:r>
          <a:endParaRPr lang="en-GB" sz="1800" kern="1200" dirty="0"/>
        </a:p>
      </dsp:txBody>
      <dsp:txXfrm>
        <a:off x="31403" y="27787"/>
        <a:ext cx="1525650" cy="893160"/>
      </dsp:txXfrm>
    </dsp:sp>
    <dsp:sp modelId="{C84CD61E-021C-415C-A9FE-4E21D3C7D1A8}">
      <dsp:nvSpPr>
        <dsp:cNvPr id="0" name=""/>
        <dsp:cNvSpPr/>
      </dsp:nvSpPr>
      <dsp:spPr>
        <a:xfrm>
          <a:off x="1742963" y="278295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1742963" y="356724"/>
        <a:ext cx="234653" cy="235285"/>
      </dsp:txXfrm>
    </dsp:sp>
    <dsp:sp modelId="{6372124D-36AC-492D-9334-4533E75A68BA}">
      <dsp:nvSpPr>
        <dsp:cNvPr id="0" name=""/>
        <dsp:cNvSpPr/>
      </dsp:nvSpPr>
      <dsp:spPr>
        <a:xfrm>
          <a:off x="2217330" y="0"/>
          <a:ext cx="1581224" cy="948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Define Materials and Methods</a:t>
          </a:r>
          <a:endParaRPr lang="en-GB" sz="1800" kern="1200" dirty="0"/>
        </a:p>
      </dsp:txBody>
      <dsp:txXfrm>
        <a:off x="2245117" y="27787"/>
        <a:ext cx="1525650" cy="893160"/>
      </dsp:txXfrm>
    </dsp:sp>
    <dsp:sp modelId="{7D8BF0A8-45CE-4B97-A46F-C9F1C63F9D60}">
      <dsp:nvSpPr>
        <dsp:cNvPr id="0" name=""/>
        <dsp:cNvSpPr/>
      </dsp:nvSpPr>
      <dsp:spPr>
        <a:xfrm>
          <a:off x="3956677" y="278295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3956677" y="356724"/>
        <a:ext cx="234653" cy="235285"/>
      </dsp:txXfrm>
    </dsp:sp>
    <dsp:sp modelId="{57147A9A-3E2E-4E8A-B483-7E6AF9950B71}">
      <dsp:nvSpPr>
        <dsp:cNvPr id="0" name=""/>
        <dsp:cNvSpPr/>
      </dsp:nvSpPr>
      <dsp:spPr>
        <a:xfrm>
          <a:off x="4431044" y="0"/>
          <a:ext cx="1581224" cy="948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Perform Analysis</a:t>
          </a:r>
          <a:endParaRPr lang="en-GB" sz="1800" kern="1200" dirty="0"/>
        </a:p>
      </dsp:txBody>
      <dsp:txXfrm>
        <a:off x="4458831" y="27787"/>
        <a:ext cx="1525650" cy="893160"/>
      </dsp:txXfrm>
    </dsp:sp>
    <dsp:sp modelId="{818FD935-3590-40FD-96E6-A01C36710D91}">
      <dsp:nvSpPr>
        <dsp:cNvPr id="0" name=""/>
        <dsp:cNvSpPr/>
      </dsp:nvSpPr>
      <dsp:spPr>
        <a:xfrm>
          <a:off x="6170391" y="278295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6170391" y="356724"/>
        <a:ext cx="234653" cy="235285"/>
      </dsp:txXfrm>
    </dsp:sp>
    <dsp:sp modelId="{64D4ED42-9F59-477A-BEA2-5E9A426FA60F}">
      <dsp:nvSpPr>
        <dsp:cNvPr id="0" name=""/>
        <dsp:cNvSpPr/>
      </dsp:nvSpPr>
      <dsp:spPr>
        <a:xfrm>
          <a:off x="6644759" y="0"/>
          <a:ext cx="1581224" cy="948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Evaluate Results</a:t>
          </a:r>
          <a:endParaRPr lang="en-GB" sz="1800" kern="1200" dirty="0"/>
        </a:p>
      </dsp:txBody>
      <dsp:txXfrm>
        <a:off x="6672546" y="27787"/>
        <a:ext cx="1525650" cy="893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F3038-4C6E-4023-A349-680F57CF584D}">
      <dsp:nvSpPr>
        <dsp:cNvPr id="0" name=""/>
        <dsp:cNvSpPr/>
      </dsp:nvSpPr>
      <dsp:spPr>
        <a:xfrm>
          <a:off x="3616" y="0"/>
          <a:ext cx="1581224" cy="948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Structure / Re-Structure Data</a:t>
          </a:r>
          <a:endParaRPr lang="en-GB" sz="1800" kern="1200" dirty="0"/>
        </a:p>
      </dsp:txBody>
      <dsp:txXfrm>
        <a:off x="31403" y="27787"/>
        <a:ext cx="1525650" cy="893160"/>
      </dsp:txXfrm>
    </dsp:sp>
    <dsp:sp modelId="{C84CD61E-021C-415C-A9FE-4E21D3C7D1A8}">
      <dsp:nvSpPr>
        <dsp:cNvPr id="0" name=""/>
        <dsp:cNvSpPr/>
      </dsp:nvSpPr>
      <dsp:spPr>
        <a:xfrm>
          <a:off x="1742963" y="278295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1742963" y="356724"/>
        <a:ext cx="234653" cy="235285"/>
      </dsp:txXfrm>
    </dsp:sp>
    <dsp:sp modelId="{6372124D-36AC-492D-9334-4533E75A68BA}">
      <dsp:nvSpPr>
        <dsp:cNvPr id="0" name=""/>
        <dsp:cNvSpPr/>
      </dsp:nvSpPr>
      <dsp:spPr>
        <a:xfrm>
          <a:off x="2217330" y="0"/>
          <a:ext cx="1581224" cy="948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Annotate / Tag</a:t>
          </a:r>
          <a:endParaRPr lang="en-GB" sz="1800" kern="1200" dirty="0"/>
        </a:p>
      </dsp:txBody>
      <dsp:txXfrm>
        <a:off x="2245117" y="27787"/>
        <a:ext cx="1525650" cy="893160"/>
      </dsp:txXfrm>
    </dsp:sp>
    <dsp:sp modelId="{7D8BF0A8-45CE-4B97-A46F-C9F1C63F9D60}">
      <dsp:nvSpPr>
        <dsp:cNvPr id="0" name=""/>
        <dsp:cNvSpPr/>
      </dsp:nvSpPr>
      <dsp:spPr>
        <a:xfrm>
          <a:off x="3956677" y="278295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3956677" y="356724"/>
        <a:ext cx="234653" cy="235285"/>
      </dsp:txXfrm>
    </dsp:sp>
    <dsp:sp modelId="{57147A9A-3E2E-4E8A-B483-7E6AF9950B71}">
      <dsp:nvSpPr>
        <dsp:cNvPr id="0" name=""/>
        <dsp:cNvSpPr/>
      </dsp:nvSpPr>
      <dsp:spPr>
        <a:xfrm>
          <a:off x="4431044" y="0"/>
          <a:ext cx="1581224" cy="948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Store Data and Results </a:t>
          </a:r>
          <a:endParaRPr lang="en-GB" sz="1800" kern="1200" dirty="0"/>
        </a:p>
      </dsp:txBody>
      <dsp:txXfrm>
        <a:off x="4458831" y="27787"/>
        <a:ext cx="1525650" cy="893160"/>
      </dsp:txXfrm>
    </dsp:sp>
    <dsp:sp modelId="{818FD935-3590-40FD-96E6-A01C36710D91}">
      <dsp:nvSpPr>
        <dsp:cNvPr id="0" name=""/>
        <dsp:cNvSpPr/>
      </dsp:nvSpPr>
      <dsp:spPr>
        <a:xfrm>
          <a:off x="6170391" y="278295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6170391" y="356724"/>
        <a:ext cx="234653" cy="235285"/>
      </dsp:txXfrm>
    </dsp:sp>
    <dsp:sp modelId="{64D4ED42-9F59-477A-BEA2-5E9A426FA60F}">
      <dsp:nvSpPr>
        <dsp:cNvPr id="0" name=""/>
        <dsp:cNvSpPr/>
      </dsp:nvSpPr>
      <dsp:spPr>
        <a:xfrm>
          <a:off x="6644759" y="0"/>
          <a:ext cx="1581224" cy="948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Disseminate</a:t>
          </a:r>
          <a:endParaRPr lang="en-GB" sz="1800" kern="1200" dirty="0"/>
        </a:p>
      </dsp:txBody>
      <dsp:txXfrm>
        <a:off x="6672546" y="27787"/>
        <a:ext cx="1525650" cy="893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BBCE9-894A-41A7-9AD6-A06D053B64FF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AD076-2B32-4043-9A34-DCE1A352D40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55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434CA-E609-4AE7-BF79-9D261A2378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87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071D0E-8C37-49D6-BDD8-9C3AD70EF8F6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18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D721B9-9126-4340-8018-A7C70340283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326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the first step</a:t>
            </a:r>
            <a:r>
              <a:rPr lang="en-GB" baseline="0" dirty="0" smtClean="0"/>
              <a:t> for any new project.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051DC-3F48-429A-BBFC-CBDDF03BCF1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55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051DC-3F48-429A-BBFC-CBDDF03BCF1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769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051DC-3F48-429A-BBFC-CBDDF03BCF1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890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051DC-3F48-429A-BBFC-CBDDF03BCF1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00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126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88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9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0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7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56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745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28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96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13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61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9BE7F-5CBA-4E73-B8C4-E5F83474B441}" type="datetimeFigureOut">
              <a:rPr lang="en-GB" smtClean="0"/>
              <a:t>10/03/2013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B8703-7BFD-4A8B-995C-CFB18ACB330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71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eTRIKS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Informatics Tools Reducing the time from “Bench to Practice” </a:t>
            </a:r>
          </a:p>
        </p:txBody>
      </p:sp>
    </p:spTree>
    <p:extLst>
      <p:ext uri="{BB962C8B-B14F-4D97-AF65-F5344CB8AC3E}">
        <p14:creationId xmlns:p14="http://schemas.microsoft.com/office/powerpoint/2010/main" val="259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Clinical Data - Individual Input / CRF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844550" y="18288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6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</a:t>
            </a:r>
            <a:r>
              <a:rPr lang="en-GB" dirty="0" err="1" smtClean="0"/>
              <a:t>eCRF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36825"/>
            <a:ext cx="696277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08464" y="1656080"/>
            <a:ext cx="8839200" cy="660400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4"/>
                </a:solidFill>
              </a:rPr>
              <a:t>You develop your data collection instruments (surveys and data entry forms)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in the online designer.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5101936" y="2316479"/>
            <a:ext cx="1111827" cy="220345"/>
          </a:xfrm>
          <a:prstGeom prst="line">
            <a:avLst/>
          </a:prstGeom>
          <a:noFill/>
          <a:ln w="19050">
            <a:solidFill>
              <a:schemeClr val="accent4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485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05" y="2346325"/>
            <a:ext cx="6999288" cy="401002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18855" y="946150"/>
            <a:ext cx="7848600" cy="660400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4"/>
                </a:solidFill>
              </a:rPr>
              <a:t>In the online designer window, and other places throughout REDCap, </a:t>
            </a:r>
            <a:br>
              <a:rPr lang="en-US">
                <a:solidFill>
                  <a:schemeClr val="accent4"/>
                </a:solidFill>
              </a:rPr>
            </a:br>
            <a:r>
              <a:rPr lang="en-US">
                <a:solidFill>
                  <a:schemeClr val="accent4"/>
                </a:solidFill>
              </a:rPr>
              <a:t>there are instructions and videos available to help you learn how to use it.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595255" y="1598613"/>
            <a:ext cx="381000" cy="1023937"/>
          </a:xfrm>
          <a:prstGeom prst="line">
            <a:avLst/>
          </a:prstGeom>
          <a:noFill/>
          <a:ln w="19050">
            <a:solidFill>
              <a:schemeClr val="accent4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chemeClr val="accent4"/>
              </a:solidFill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119255" y="1609725"/>
            <a:ext cx="2590800" cy="860425"/>
          </a:xfrm>
          <a:prstGeom prst="line">
            <a:avLst/>
          </a:prstGeom>
          <a:noFill/>
          <a:ln w="19050">
            <a:solidFill>
              <a:schemeClr val="accent4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chemeClr val="accent4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909455" y="2165350"/>
            <a:ext cx="762000" cy="369332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4"/>
                </a:solidFill>
              </a:rPr>
              <a:t>Read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938655" y="1936750"/>
            <a:ext cx="914400" cy="369332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4"/>
                </a:solidFill>
              </a:rPr>
              <a:t>Watch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7024255" y="3460750"/>
            <a:ext cx="914400" cy="369332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4"/>
                </a:solidFill>
              </a:rPr>
              <a:t>Learn</a:t>
            </a:r>
          </a:p>
        </p:txBody>
      </p:sp>
    </p:spTree>
    <p:extLst>
      <p:ext uri="{BB962C8B-B14F-4D97-AF65-F5344CB8AC3E}">
        <p14:creationId xmlns:p14="http://schemas.microsoft.com/office/powerpoint/2010/main" val="59888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2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717550"/>
            <a:ext cx="6688138" cy="5638800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41550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71763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11488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27400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60800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2270125"/>
            <a:ext cx="533400" cy="14287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709863"/>
            <a:ext cx="1066800" cy="12382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048000"/>
            <a:ext cx="581025" cy="12382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3348038"/>
            <a:ext cx="1438275" cy="14287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905250"/>
            <a:ext cx="1581150" cy="11430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57238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50975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793750"/>
            <a:ext cx="514350" cy="11430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79550"/>
            <a:ext cx="828675" cy="11430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2324100" y="184150"/>
            <a:ext cx="4343400" cy="369332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4"/>
                </a:solidFill>
              </a:rPr>
              <a:t>There are many types of fields available.</a:t>
            </a:r>
          </a:p>
        </p:txBody>
      </p:sp>
      <p:pic>
        <p:nvPicPr>
          <p:cNvPr id="35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88025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51350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4498975"/>
            <a:ext cx="1504950" cy="10477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822950"/>
            <a:ext cx="857250" cy="11430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6183313"/>
            <a:ext cx="495300" cy="1333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6146800"/>
            <a:ext cx="333375" cy="2095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Line 44"/>
          <p:cNvSpPr>
            <a:spLocks noChangeShapeType="1"/>
          </p:cNvSpPr>
          <p:nvPr/>
        </p:nvSpPr>
        <p:spPr bwMode="auto">
          <a:xfrm flipH="1">
            <a:off x="5591175" y="6257925"/>
            <a:ext cx="1981200" cy="0"/>
          </a:xfrm>
          <a:prstGeom prst="line">
            <a:avLst/>
          </a:prstGeom>
          <a:noFill/>
          <a:ln w="19050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9" y="2261972"/>
            <a:ext cx="4647334" cy="3494483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23087" y="1463241"/>
            <a:ext cx="4869239" cy="646331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4"/>
                </a:solidFill>
              </a:rPr>
              <a:t>When developing your forms, you choose the field type for each field.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3042487" y="2109572"/>
            <a:ext cx="1220117" cy="1612468"/>
          </a:xfrm>
          <a:prstGeom prst="line">
            <a:avLst/>
          </a:prstGeom>
          <a:noFill/>
          <a:ln w="19050">
            <a:solidFill>
              <a:schemeClr val="accent4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43" y="1899551"/>
            <a:ext cx="4931120" cy="3502661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751" y="4554080"/>
            <a:ext cx="3098257" cy="1871999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151844" y="1442351"/>
            <a:ext cx="3597302" cy="369332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4"/>
                </a:solidFill>
              </a:rPr>
              <a:t>You can also create calculated fields.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7133043" y="1823351"/>
            <a:ext cx="469630" cy="1825995"/>
          </a:xfrm>
          <a:prstGeom prst="line">
            <a:avLst/>
          </a:prstGeom>
          <a:noFill/>
          <a:ln w="19050">
            <a:solidFill>
              <a:schemeClr val="accent4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chemeClr val="accent4"/>
              </a:solidFill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7842537" y="4111378"/>
            <a:ext cx="1332636" cy="442702"/>
          </a:xfrm>
          <a:prstGeom prst="line">
            <a:avLst/>
          </a:prstGeom>
          <a:noFill/>
          <a:ln w="19050">
            <a:solidFill>
              <a:schemeClr val="accent4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chemeClr val="accent4"/>
              </a:solidFill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8930671" y="1140990"/>
            <a:ext cx="3078689" cy="646331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4"/>
                </a:solidFill>
              </a:rPr>
              <a:t>There is help on how to format equations.</a:t>
            </a:r>
          </a:p>
        </p:txBody>
      </p:sp>
    </p:spTree>
    <p:extLst>
      <p:ext uri="{BB962C8B-B14F-4D97-AF65-F5344CB8AC3E}">
        <p14:creationId xmlns:p14="http://schemas.microsoft.com/office/powerpoint/2010/main" val="128211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37" y="1351406"/>
            <a:ext cx="5499310" cy="3705582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59873" y="982074"/>
            <a:ext cx="8319940" cy="369332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4"/>
                </a:solidFill>
              </a:rPr>
              <a:t>You can create PDFs of any of the data collection instruments – with or without data.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36" y="2345180"/>
            <a:ext cx="5978236" cy="4011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5711536" y="1894330"/>
            <a:ext cx="924469" cy="926161"/>
          </a:xfrm>
          <a:prstGeom prst="line">
            <a:avLst/>
          </a:prstGeom>
          <a:noFill/>
          <a:ln w="19050">
            <a:solidFill>
              <a:schemeClr val="accent4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Clinical Data – Output (Analyse &amp; Mass download)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Comparative Statistics</a:t>
            </a:r>
          </a:p>
          <a:p>
            <a:r>
              <a:rPr lang="en-GB" dirty="0" smtClean="0"/>
              <a:t>Clustering (Stratification)</a:t>
            </a:r>
          </a:p>
          <a:p>
            <a:r>
              <a:rPr lang="en-GB" dirty="0" smtClean="0"/>
              <a:t>Visualisation</a:t>
            </a:r>
          </a:p>
          <a:p>
            <a:r>
              <a:rPr lang="en-GB" dirty="0" smtClean="0"/>
              <a:t>STANDARD OUTPUT FORMAT (</a:t>
            </a:r>
            <a:r>
              <a:rPr lang="en-GB" dirty="0" err="1" smtClean="0"/>
              <a:t>csv</a:t>
            </a:r>
            <a:r>
              <a:rPr lang="en-GB" dirty="0" smtClean="0"/>
              <a:t>/excel, R, SPSS, SAS, </a:t>
            </a:r>
            <a:r>
              <a:rPr lang="en-GB" dirty="0" err="1" smtClean="0"/>
              <a:t>Matlab</a:t>
            </a:r>
            <a:r>
              <a:rPr lang="en-GB" dirty="0" smtClean="0"/>
              <a:t>) -&gt; Downstream Processing</a:t>
            </a:r>
          </a:p>
          <a:p>
            <a:r>
              <a:rPr lang="en-GB" dirty="0" smtClean="0"/>
              <a:t>UML -&gt; full annotation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1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Data – I</a:t>
            </a:r>
            <a:r>
              <a:rPr lang="en-GB" dirty="0" smtClean="0"/>
              <a:t>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Confounders</a:t>
            </a:r>
          </a:p>
          <a:p>
            <a:endParaRPr lang="en-GB" dirty="0"/>
          </a:p>
          <a:p>
            <a:r>
              <a:rPr lang="en-GB" dirty="0"/>
              <a:t>Variance</a:t>
            </a:r>
          </a:p>
          <a:p>
            <a:endParaRPr lang="en-GB" dirty="0"/>
          </a:p>
          <a:p>
            <a:r>
              <a:rPr lang="en-GB" dirty="0"/>
              <a:t>QC methods</a:t>
            </a:r>
          </a:p>
          <a:p>
            <a:endParaRPr lang="en-GB" dirty="0"/>
          </a:p>
          <a:p>
            <a:r>
              <a:rPr lang="en-GB" dirty="0"/>
              <a:t>Data integration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Cross </a:t>
            </a:r>
            <a:r>
              <a:rPr lang="en-GB" dirty="0"/>
              <a:t>study analysis capabilities (out of scope, but can mention)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ETL -&gt; TM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Transmart ETL and Tree Structure</a:t>
            </a:r>
          </a:p>
          <a:p>
            <a:pPr lvl="1"/>
            <a:r>
              <a:rPr lang="en-GB" dirty="0" smtClean="0"/>
              <a:t>Analyse get a report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87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KM Platform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Hypothesis</a:t>
            </a:r>
          </a:p>
          <a:p>
            <a:r>
              <a:rPr lang="en-GB" dirty="0" smtClean="0"/>
              <a:t>Provenance</a:t>
            </a:r>
          </a:p>
          <a:p>
            <a:r>
              <a:rPr lang="en-GB" dirty="0" smtClean="0"/>
              <a:t>Reports</a:t>
            </a:r>
          </a:p>
          <a:p>
            <a:r>
              <a:rPr lang="en-GB" dirty="0" smtClean="0"/>
              <a:t>Discussions</a:t>
            </a:r>
          </a:p>
          <a:p>
            <a:r>
              <a:rPr lang="en-GB" dirty="0" smtClean="0"/>
              <a:t>Workflows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Translational Research (TR)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u="sng" dirty="0" smtClean="0"/>
              <a:t>T0: Preclinical and animal studies </a:t>
            </a:r>
            <a:r>
              <a:rPr lang="en-GB" u="sng" dirty="0" smtClean="0"/>
              <a:t>-&gt; </a:t>
            </a:r>
          </a:p>
          <a:p>
            <a:pPr lvl="1"/>
            <a:r>
              <a:rPr lang="en-GB" dirty="0" smtClean="0"/>
              <a:t>Defining Mechanisms, Targets, Biomarkers and Lead Molecules / Relevant &amp; New Animal Models</a:t>
            </a:r>
          </a:p>
          <a:p>
            <a:pPr lvl="1"/>
            <a:endParaRPr lang="en-GB" dirty="0" smtClean="0"/>
          </a:p>
          <a:p>
            <a:r>
              <a:rPr lang="en-GB" b="1" u="sng" dirty="0" smtClean="0"/>
              <a:t>T1: Proof of concept </a:t>
            </a:r>
            <a:r>
              <a:rPr lang="en-GB" dirty="0" smtClean="0"/>
              <a:t>– Phase 1 Clinical Trials -&gt; </a:t>
            </a:r>
          </a:p>
          <a:p>
            <a:pPr lvl="1"/>
            <a:r>
              <a:rPr lang="en-GB" dirty="0" smtClean="0"/>
              <a:t>New Methods of prognosis (N.B Pre-disease studies needed, using “easily obtained” samples: </a:t>
            </a:r>
            <a:r>
              <a:rPr lang="en-GB" dirty="0" err="1" smtClean="0"/>
              <a:t>biofluids</a:t>
            </a:r>
            <a:r>
              <a:rPr lang="en-GB" dirty="0"/>
              <a:t> </a:t>
            </a:r>
            <a:r>
              <a:rPr lang="en-GB" dirty="0" smtClean="0"/>
              <a:t>– blood, urine), diagnostics, treatment and prevention (linked to prognosis).</a:t>
            </a:r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GB" b="1" u="sng" dirty="0" smtClean="0"/>
              <a:t>T2: Translation to patients</a:t>
            </a:r>
            <a:r>
              <a:rPr lang="en-GB" b="1" dirty="0" smtClean="0"/>
              <a:t> </a:t>
            </a:r>
            <a:r>
              <a:rPr lang="en-GB" dirty="0" smtClean="0"/>
              <a:t>– Phase 2-3 Clinical Trials -&gt; </a:t>
            </a:r>
          </a:p>
          <a:p>
            <a:pPr lvl="1"/>
            <a:r>
              <a:rPr lang="en-GB" dirty="0" smtClean="0"/>
              <a:t>Controlled Studies leading to effective care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b="1" u="sng" dirty="0" smtClean="0">
                <a:solidFill>
                  <a:schemeClr val="accent4"/>
                </a:solidFill>
              </a:rPr>
              <a:t>T3: Translation to practice </a:t>
            </a:r>
            <a:r>
              <a:rPr lang="en-GB" dirty="0" smtClean="0">
                <a:solidFill>
                  <a:schemeClr val="accent4"/>
                </a:solidFill>
              </a:rPr>
              <a:t>– Phase 4 Clinical trials and clinical outcomes research -&gt;</a:t>
            </a:r>
          </a:p>
          <a:p>
            <a:pPr lvl="1"/>
            <a:r>
              <a:rPr lang="en-GB" dirty="0" smtClean="0">
                <a:solidFill>
                  <a:schemeClr val="accent4"/>
                </a:solidFill>
              </a:rPr>
              <a:t> </a:t>
            </a:r>
            <a:r>
              <a:rPr lang="en-GB" dirty="0">
                <a:solidFill>
                  <a:schemeClr val="accent4"/>
                </a:solidFill>
              </a:rPr>
              <a:t>D</a:t>
            </a:r>
            <a:r>
              <a:rPr lang="en-GB" dirty="0" smtClean="0">
                <a:solidFill>
                  <a:schemeClr val="accent4"/>
                </a:solidFill>
              </a:rPr>
              <a:t>elivery of recommended and timely care to the right patient (Personalised medicine)</a:t>
            </a:r>
          </a:p>
          <a:p>
            <a:pPr marL="457200" lvl="1" indent="0">
              <a:buNone/>
            </a:pPr>
            <a:endParaRPr lang="en-GB" dirty="0" smtClean="0">
              <a:solidFill>
                <a:schemeClr val="accent4"/>
              </a:solidFill>
            </a:endParaRPr>
          </a:p>
          <a:p>
            <a:r>
              <a:rPr lang="en-GB" b="1" u="sng" dirty="0" smtClean="0">
                <a:solidFill>
                  <a:schemeClr val="accent4"/>
                </a:solidFill>
              </a:rPr>
              <a:t>T4: Translation to community </a:t>
            </a:r>
            <a:r>
              <a:rPr lang="en-GB" dirty="0" smtClean="0">
                <a:solidFill>
                  <a:schemeClr val="accent4"/>
                </a:solidFill>
              </a:rPr>
              <a:t>– Population level outcome research -&gt; </a:t>
            </a:r>
          </a:p>
          <a:p>
            <a:pPr lvl="1"/>
            <a:r>
              <a:rPr lang="en-GB" dirty="0">
                <a:solidFill>
                  <a:schemeClr val="accent4"/>
                </a:solidFill>
              </a:rPr>
              <a:t>T</a:t>
            </a:r>
            <a:r>
              <a:rPr lang="en-GB" dirty="0" smtClean="0">
                <a:solidFill>
                  <a:schemeClr val="accent4"/>
                </a:solidFill>
              </a:rPr>
              <a:t>rue benefit to society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707541" y="2804326"/>
            <a:ext cx="2797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 smtClean="0"/>
              <a:t>Basic Science -&gt; Human Studies</a:t>
            </a:r>
            <a:endParaRPr lang="en-GB" sz="1600" u="sng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60470" y="5106983"/>
            <a:ext cx="1658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 smtClean="0">
                <a:solidFill>
                  <a:schemeClr val="accent4"/>
                </a:solidFill>
              </a:rPr>
              <a:t>New data -&gt; clinic</a:t>
            </a:r>
            <a:endParaRPr lang="en-GB" sz="1600" u="sng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7516" y="6018297"/>
            <a:ext cx="21162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Adapted from Blumberg et al, 2012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6408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Data </a:t>
            </a:r>
            <a:r>
              <a:rPr lang="en-GB" sz="3600" dirty="0" err="1" smtClean="0"/>
              <a:t>intergration</a:t>
            </a:r>
            <a:r>
              <a:rPr lang="en-GB" sz="3600" dirty="0" smtClean="0"/>
              <a:t> and visualisation</a:t>
            </a:r>
            <a:endParaRPr lang="en-GB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6"/>
          <a:stretch/>
        </p:blipFill>
        <p:spPr>
          <a:xfrm>
            <a:off x="2915620" y="1691322"/>
            <a:ext cx="6374614" cy="46650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086600" y="1701713"/>
            <a:ext cx="2005445" cy="355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35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07076" y="765176"/>
            <a:ext cx="4392613" cy="2447925"/>
          </a:xfrm>
        </p:spPr>
        <p:txBody>
          <a:bodyPr/>
          <a:lstStyle/>
          <a:p>
            <a:pPr eaLnBrk="1" hangingPunct="1"/>
            <a:r>
              <a:rPr lang="en-US" sz="2800" b="1"/>
              <a:t>Unbiased Biomarkers</a:t>
            </a:r>
            <a:br>
              <a:rPr lang="en-US" sz="2800" b="1"/>
            </a:br>
            <a:r>
              <a:rPr lang="en-US" sz="2800" b="1"/>
              <a:t>for the Prediction</a:t>
            </a:r>
            <a:br>
              <a:rPr lang="en-US" sz="2800" b="1"/>
            </a:br>
            <a:r>
              <a:rPr lang="en-US" sz="2800" b="1"/>
              <a:t>of Respiratory Disease</a:t>
            </a:r>
            <a:br>
              <a:rPr lang="en-US" sz="2800" b="1"/>
            </a:br>
            <a:r>
              <a:rPr lang="en-US" sz="2800" b="1"/>
              <a:t>Outcomes</a:t>
            </a:r>
            <a:br>
              <a:rPr lang="en-US" sz="2800" b="1"/>
            </a:br>
            <a:endParaRPr lang="en-US" sz="2800" b="1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622" t="622" r="622" b="622"/>
          <a:stretch/>
        </p:blipFill>
        <p:spPr bwMode="auto">
          <a:xfrm>
            <a:off x="2052000" y="476251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313" y="4416426"/>
            <a:ext cx="27368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976473" y="4816476"/>
            <a:ext cx="400301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Innovative Medicines Initiative</a:t>
            </a:r>
          </a:p>
          <a:p>
            <a:pPr algn="ctr"/>
            <a:r>
              <a:rPr lang="en-US" sz="2400"/>
              <a:t>call topic:</a:t>
            </a:r>
          </a:p>
          <a:p>
            <a:pPr algn="ctr"/>
            <a:r>
              <a:rPr lang="en-US" sz="2400" i="1"/>
              <a:t>Understanding Severe Asthma</a:t>
            </a:r>
          </a:p>
        </p:txBody>
      </p:sp>
    </p:spTree>
    <p:extLst>
      <p:ext uri="{BB962C8B-B14F-4D97-AF65-F5344CB8AC3E}">
        <p14:creationId xmlns:p14="http://schemas.microsoft.com/office/powerpoint/2010/main" val="9320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Severe asthma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Facts</a:t>
            </a:r>
          </a:p>
          <a:p>
            <a:pPr lvl="1"/>
            <a:r>
              <a:rPr lang="en-US" dirty="0" smtClean="0"/>
              <a:t>Despite all our attempts, the clinical course of severe asthma is far from optimal</a:t>
            </a:r>
          </a:p>
          <a:p>
            <a:pPr lvl="1"/>
            <a:r>
              <a:rPr lang="en-US" dirty="0" smtClean="0"/>
              <a:t>Unfortunately, the development of new drugs for severe asthma has not been successful during the past years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Reasons?</a:t>
            </a:r>
          </a:p>
          <a:p>
            <a:pPr lvl="1"/>
            <a:r>
              <a:rPr lang="en-US" dirty="0" smtClean="0"/>
              <a:t>Severe asthma is not a single disease: individual patients are clinically very different</a:t>
            </a:r>
          </a:p>
          <a:p>
            <a:pPr lvl="1"/>
            <a:r>
              <a:rPr lang="en-US" dirty="0" smtClean="0"/>
              <a:t>There are multiple and co-existent disease mechanisms</a:t>
            </a:r>
          </a:p>
          <a:p>
            <a:pPr lvl="1"/>
            <a:r>
              <a:rPr lang="en-US" dirty="0" smtClean="0"/>
              <a:t>At present the efficacy of new drugs cannot be predicted from preclinical models nor from currently defined patient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4373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untries_europe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8912" y="706587"/>
            <a:ext cx="6265441" cy="607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735638" y="351948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943475" y="350043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656138" y="3590925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353050" y="351948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096000" y="3159125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713413" y="2222500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888163" y="3933825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568950" y="4456113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5281613" y="494188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743700" y="438308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6383338" y="604043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6024563" y="5319713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4727575" y="306863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232400" y="371633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4943475" y="4095750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721475" y="1574800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5426075" y="4456113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448300" y="3573463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5353050" y="3789363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4921250" y="3573463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872038" y="3429000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6289675" y="6111875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5448300" y="371633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*</a:t>
            </a: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511675" y="3573463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*</a:t>
            </a: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4872038" y="350043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*</a:t>
            </a:r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5353050" y="3644900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*</a:t>
            </a: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1703388" y="728664"/>
            <a:ext cx="1155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acad</a:t>
            </a:r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1558925" y="1412876"/>
            <a:ext cx="1492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pat org</a:t>
            </a:r>
            <a:r>
              <a:rPr lang="en-US" sz="40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1631951" y="2079625"/>
            <a:ext cx="12025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8000"/>
                </a:solidFill>
              </a:rPr>
              <a:t>SME</a:t>
            </a:r>
            <a:r>
              <a:rPr lang="en-US" sz="4000">
                <a:solidFill>
                  <a:srgbClr val="008000"/>
                </a:solidFill>
              </a:rPr>
              <a:t>* </a:t>
            </a:r>
          </a:p>
        </p:txBody>
      </p:sp>
      <p:sp>
        <p:nvSpPr>
          <p:cNvPr id="22561" name="Text Box 33"/>
          <p:cNvSpPr txBox="1">
            <a:spLocks noChangeArrowheads="1"/>
          </p:cNvSpPr>
          <p:nvPr/>
        </p:nvSpPr>
        <p:spPr bwMode="auto">
          <a:xfrm>
            <a:off x="6096000" y="5300663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6096000" y="306863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6505575" y="2349500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64" name="Text Box 36"/>
          <p:cNvSpPr txBox="1">
            <a:spLocks noChangeArrowheads="1"/>
          </p:cNvSpPr>
          <p:nvPr/>
        </p:nvSpPr>
        <p:spPr bwMode="auto">
          <a:xfrm>
            <a:off x="4872038" y="3213100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565" name="Text Box 37"/>
          <p:cNvSpPr txBox="1">
            <a:spLocks noChangeArrowheads="1"/>
          </p:cNvSpPr>
          <p:nvPr/>
        </p:nvSpPr>
        <p:spPr bwMode="auto">
          <a:xfrm>
            <a:off x="4727575" y="2565400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22566" name="Text Box 38"/>
          <p:cNvSpPr txBox="1">
            <a:spLocks noChangeArrowheads="1"/>
          </p:cNvSpPr>
          <p:nvPr/>
        </p:nvSpPr>
        <p:spPr bwMode="auto">
          <a:xfrm>
            <a:off x="6383338" y="2420938"/>
            <a:ext cx="439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1981200" y="-9996"/>
            <a:ext cx="8229600" cy="774700"/>
          </a:xfrm>
        </p:spPr>
        <p:txBody>
          <a:bodyPr/>
          <a:lstStyle/>
          <a:p>
            <a:r>
              <a:rPr lang="en-US" dirty="0" smtClean="0"/>
              <a:t>U-BIOPRED - Geography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22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22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2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2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2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2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22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22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22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22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22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22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2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2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22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22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22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22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22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22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22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22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2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2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2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22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2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2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22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22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2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2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2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116632"/>
            <a:ext cx="8229600" cy="774700"/>
          </a:xfrm>
        </p:spPr>
        <p:txBody>
          <a:bodyPr/>
          <a:lstStyle/>
          <a:p>
            <a:r>
              <a:rPr lang="en-GB" sz="3600" dirty="0"/>
              <a:t>U-BIOPRED Aim: Handprint</a:t>
            </a:r>
          </a:p>
        </p:txBody>
      </p:sp>
      <p:pic>
        <p:nvPicPr>
          <p:cNvPr id="3" name="Content Placeholder 3" descr="handprint figure.jpg"/>
          <p:cNvPicPr>
            <a:picLocks noChangeAspect="1"/>
          </p:cNvPicPr>
          <p:nvPr/>
        </p:nvPicPr>
        <p:blipFill>
          <a:blip r:embed="rId2" cstate="print"/>
          <a:srcRect l="8096" t="6701"/>
          <a:stretch>
            <a:fillRect/>
          </a:stretch>
        </p:blipFill>
        <p:spPr>
          <a:xfrm>
            <a:off x="2495603" y="1008112"/>
            <a:ext cx="7586741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eaLnBrk="1" hangingPunct="1"/>
            <a:r>
              <a:rPr lang="en-GB" sz="3200" dirty="0" smtClean="0">
                <a:latin typeface="Arial" charset="0"/>
                <a:cs typeface="Arial" charset="0"/>
              </a:rPr>
              <a:t>TR </a:t>
            </a:r>
            <a:r>
              <a:rPr lang="en-GB" sz="3200" dirty="0">
                <a:latin typeface="Arial" charset="0"/>
                <a:cs typeface="Arial" charset="0"/>
              </a:rPr>
              <a:t>Study design</a:t>
            </a:r>
            <a:endParaRPr sz="3200" dirty="0">
              <a:latin typeface="Arial" charset="0"/>
              <a:cs typeface="Arial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1981200" y="2060848"/>
          <a:ext cx="82296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Content Placeholder 2"/>
          <p:cNvGraphicFramePr>
            <a:graphicFrameLocks/>
          </p:cNvGraphicFramePr>
          <p:nvPr/>
        </p:nvGraphicFramePr>
        <p:xfrm>
          <a:off x="1981200" y="3645024"/>
          <a:ext cx="8229600" cy="125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71864" y="155679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Plan &amp; Build Content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981200" y="1916832"/>
            <a:ext cx="81472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14764" y="319439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Analyse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981200" y="3573016"/>
            <a:ext cx="81472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Content Placeholder 2"/>
          <p:cNvGraphicFramePr>
            <a:graphicFrameLocks/>
          </p:cNvGraphicFramePr>
          <p:nvPr/>
        </p:nvGraphicFramePr>
        <p:xfrm>
          <a:off x="1981200" y="5445224"/>
          <a:ext cx="8229600" cy="125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364573" y="5007746"/>
            <a:ext cx="136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Disseminate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981200" y="5373216"/>
            <a:ext cx="81472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8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850106"/>
          </a:xfrm>
        </p:spPr>
        <p:txBody>
          <a:bodyPr/>
          <a:lstStyle/>
          <a:p>
            <a:r>
              <a:rPr lang="en-GB" altLang="zh-CN" smtClean="0"/>
              <a:t>Logging </a:t>
            </a:r>
            <a:r>
              <a:rPr lang="en-GB" altLang="zh-CN" dirty="0" smtClean="0"/>
              <a:t>in</a:t>
            </a:r>
            <a:endParaRPr lang="zh-CN" alt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64" y="1484784"/>
            <a:ext cx="8640960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850106"/>
          </a:xfrm>
        </p:spPr>
        <p:txBody>
          <a:bodyPr/>
          <a:lstStyle/>
          <a:p>
            <a:r>
              <a:rPr lang="en-GB" altLang="zh-CN" dirty="0" smtClean="0"/>
              <a:t>Create a Project</a:t>
            </a:r>
            <a:endParaRPr lang="zh-CN" alt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64" y="1484784"/>
            <a:ext cx="8640960" cy="46985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0800" y="2487168"/>
            <a:ext cx="2292096" cy="114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1834632" y="1484784"/>
            <a:ext cx="8640960" cy="4698522"/>
            <a:chOff x="1834632" y="1484784"/>
            <a:chExt cx="8640960" cy="469852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4632" y="1484784"/>
              <a:ext cx="8640960" cy="469852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49568" y="2487168"/>
              <a:ext cx="2292096" cy="11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13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850106"/>
          </a:xfrm>
        </p:spPr>
        <p:txBody>
          <a:bodyPr/>
          <a:lstStyle/>
          <a:p>
            <a:r>
              <a:rPr lang="en-GB" altLang="zh-CN" dirty="0" smtClean="0"/>
              <a:t>Create a Project</a:t>
            </a:r>
            <a:endParaRPr lang="zh-CN" alt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64" y="1484784"/>
            <a:ext cx="8640960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850106"/>
          </a:xfrm>
        </p:spPr>
        <p:txBody>
          <a:bodyPr/>
          <a:lstStyle/>
          <a:p>
            <a:r>
              <a:rPr lang="en-GB" altLang="zh-CN" dirty="0" smtClean="0"/>
              <a:t>Create a Project</a:t>
            </a:r>
            <a:endParaRPr lang="zh-CN" alt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64" y="1484784"/>
            <a:ext cx="8640960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Translational Research Produces a large Number of diverse Samples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Clinical </a:t>
            </a:r>
          </a:p>
          <a:p>
            <a:pPr lvl="1"/>
            <a:r>
              <a:rPr lang="en-GB" dirty="0" smtClean="0"/>
              <a:t>Demographics</a:t>
            </a:r>
          </a:p>
          <a:p>
            <a:pPr lvl="1"/>
            <a:r>
              <a:rPr lang="en-GB" dirty="0" smtClean="0"/>
              <a:t>Medications</a:t>
            </a:r>
          </a:p>
          <a:p>
            <a:pPr lvl="1"/>
            <a:r>
              <a:rPr lang="en-GB" dirty="0" smtClean="0"/>
              <a:t>Incidence</a:t>
            </a:r>
          </a:p>
          <a:p>
            <a:pPr lvl="1"/>
            <a:r>
              <a:rPr lang="en-GB" dirty="0" smtClean="0"/>
              <a:t>Real-time measurements </a:t>
            </a:r>
            <a:r>
              <a:rPr lang="en-GB" dirty="0" smtClean="0">
                <a:solidFill>
                  <a:srgbClr val="FF0000"/>
                </a:solidFill>
              </a:rPr>
              <a:t>(Telemetry)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Blood pressure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Routine blood work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IHC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MRI/X-RAY</a:t>
            </a:r>
          </a:p>
          <a:p>
            <a:r>
              <a:rPr lang="en-GB" dirty="0" err="1" smtClean="0">
                <a:solidFill>
                  <a:schemeClr val="tx1"/>
                </a:solidFill>
              </a:rPr>
              <a:t>Spirometry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 err="1" smtClean="0">
                <a:solidFill>
                  <a:schemeClr val="tx1"/>
                </a:solidFill>
              </a:rPr>
              <a:t>eNOSE</a:t>
            </a:r>
            <a:r>
              <a:rPr lang="en-GB" dirty="0" smtClean="0">
                <a:solidFill>
                  <a:schemeClr val="tx1"/>
                </a:solidFill>
              </a:rPr>
              <a:t> (Context)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Animal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Cell Culture</a:t>
            </a:r>
          </a:p>
          <a:p>
            <a:pPr marL="457200" lvl="1" indent="0">
              <a:buNone/>
            </a:pP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Omics</a:t>
            </a:r>
          </a:p>
          <a:p>
            <a:pPr lvl="1"/>
            <a:r>
              <a:rPr lang="en-GB" dirty="0"/>
              <a:t>Microarrays</a:t>
            </a:r>
          </a:p>
          <a:p>
            <a:pPr lvl="1"/>
            <a:r>
              <a:rPr lang="en-GB" dirty="0"/>
              <a:t>Cytokine arrays</a:t>
            </a:r>
          </a:p>
          <a:p>
            <a:pPr lvl="1"/>
            <a:r>
              <a:rPr lang="en-GB" dirty="0"/>
              <a:t>Auto-antibody reactivity</a:t>
            </a:r>
          </a:p>
          <a:p>
            <a:pPr lvl="1"/>
            <a:r>
              <a:rPr lang="en-GB" dirty="0" err="1"/>
              <a:t>DNAseq</a:t>
            </a:r>
            <a:r>
              <a:rPr lang="en-GB" dirty="0"/>
              <a:t> (CNV, </a:t>
            </a:r>
            <a:r>
              <a:rPr lang="en-GB" dirty="0" err="1"/>
              <a:t>indel</a:t>
            </a:r>
            <a:r>
              <a:rPr lang="en-GB" dirty="0"/>
              <a:t>, SNP -&gt; GWAS)</a:t>
            </a:r>
          </a:p>
          <a:p>
            <a:pPr lvl="1"/>
            <a:r>
              <a:rPr lang="en-GB" dirty="0" err="1"/>
              <a:t>RNAseq</a:t>
            </a:r>
            <a:r>
              <a:rPr lang="en-GB" dirty="0"/>
              <a:t> (</a:t>
            </a:r>
          </a:p>
          <a:p>
            <a:pPr lvl="1"/>
            <a:r>
              <a:rPr lang="en-GB" dirty="0" err="1"/>
              <a:t>ChIPseq</a:t>
            </a:r>
            <a:endParaRPr lang="en-GB" dirty="0"/>
          </a:p>
          <a:p>
            <a:pPr lvl="1"/>
            <a:r>
              <a:rPr lang="en-GB" dirty="0"/>
              <a:t>Methylation analysis</a:t>
            </a:r>
          </a:p>
          <a:p>
            <a:pPr lvl="1"/>
            <a:r>
              <a:rPr lang="en-GB" dirty="0"/>
              <a:t>Proteomics </a:t>
            </a:r>
          </a:p>
          <a:p>
            <a:pPr lvl="1"/>
            <a:r>
              <a:rPr lang="en-GB" dirty="0" err="1"/>
              <a:t>Lipidomics</a:t>
            </a:r>
            <a:endParaRPr lang="en-GB" dirty="0"/>
          </a:p>
          <a:p>
            <a:pPr lvl="1"/>
            <a:r>
              <a:rPr lang="en-GB" dirty="0"/>
              <a:t>Metabolomics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2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994122"/>
          </a:xfrm>
        </p:spPr>
        <p:txBody>
          <a:bodyPr/>
          <a:lstStyle/>
          <a:p>
            <a:r>
              <a:rPr lang="en-GB" altLang="zh-CN" dirty="0" smtClean="0"/>
              <a:t>Add Members to the Project</a:t>
            </a:r>
            <a:endParaRPr lang="zh-CN" alt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484784"/>
            <a:ext cx="860785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Create a Study</a:t>
            </a:r>
            <a:endParaRPr lang="zh-CN" alt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384" y="1484784"/>
            <a:ext cx="86078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Create a Study</a:t>
            </a:r>
            <a:endParaRPr lang="zh-CN" alt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384" y="1484784"/>
            <a:ext cx="86078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Create a Study</a:t>
            </a:r>
            <a:endParaRPr lang="zh-CN" alt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20" y="1484784"/>
            <a:ext cx="86078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Create a Study</a:t>
            </a:r>
            <a:endParaRPr lang="zh-CN" alt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20" y="1484784"/>
            <a:ext cx="860785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Create a Study</a:t>
            </a:r>
            <a:endParaRPr lang="zh-CN" alt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20" y="1484785"/>
            <a:ext cx="860785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6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Create a Cohort</a:t>
            </a:r>
            <a:endParaRPr lang="zh-CN" alt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20" y="1484784"/>
            <a:ext cx="86078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Create a Cohort</a:t>
            </a:r>
            <a:endParaRPr lang="zh-CN" alt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20" y="1484784"/>
            <a:ext cx="86078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altLang="zh-CN" dirty="0" smtClean="0"/>
              <a:t>Create a Cohort</a:t>
            </a:r>
            <a:endParaRPr lang="zh-CN" alt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20" y="1484784"/>
            <a:ext cx="86078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/>
          <a:lstStyle/>
          <a:p>
            <a:r>
              <a:rPr lang="en-GB" altLang="zh-CN" dirty="0" smtClean="0"/>
              <a:t>Create an Investigation</a:t>
            </a:r>
            <a:endParaRPr lang="zh-CN" alt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882" y="1484784"/>
            <a:ext cx="8586590" cy="46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Samples Collected - Omics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 smtClean="0"/>
              <a:t>Transcriptomics</a:t>
            </a:r>
            <a:endParaRPr lang="en-GB" dirty="0" smtClean="0"/>
          </a:p>
          <a:p>
            <a:r>
              <a:rPr lang="en-GB" dirty="0" smtClean="0"/>
              <a:t>Proteomics</a:t>
            </a:r>
          </a:p>
          <a:p>
            <a:r>
              <a:rPr lang="en-GB" dirty="0" err="1" smtClean="0"/>
              <a:t>Lipidomics</a:t>
            </a:r>
            <a:endParaRPr lang="en-GB" dirty="0" smtClean="0"/>
          </a:p>
          <a:p>
            <a:r>
              <a:rPr lang="en-GB" dirty="0" smtClean="0"/>
              <a:t>Metabolomics</a:t>
            </a:r>
          </a:p>
          <a:p>
            <a:r>
              <a:rPr lang="en-GB" dirty="0" err="1" smtClean="0"/>
              <a:t>Epigenomics</a:t>
            </a:r>
            <a:endParaRPr lang="en-GB" dirty="0" smtClean="0"/>
          </a:p>
          <a:p>
            <a:r>
              <a:rPr lang="en-GB" dirty="0" smtClean="0"/>
              <a:t>GWAS</a:t>
            </a:r>
          </a:p>
          <a:p>
            <a:r>
              <a:rPr lang="en-GB" dirty="0" smtClean="0"/>
              <a:t>SNP analysis</a:t>
            </a:r>
          </a:p>
          <a:p>
            <a:r>
              <a:rPr lang="en-GB" dirty="0" smtClean="0"/>
              <a:t>Imaging</a:t>
            </a:r>
          </a:p>
          <a:p>
            <a:r>
              <a:rPr lang="en-GB" dirty="0" smtClean="0"/>
              <a:t>MRI</a:t>
            </a:r>
          </a:p>
          <a:p>
            <a:r>
              <a:rPr lang="en-GB" dirty="0" smtClean="0"/>
              <a:t>Histology</a:t>
            </a:r>
          </a:p>
          <a:p>
            <a:r>
              <a:rPr lang="en-GB" dirty="0" smtClean="0"/>
              <a:t>Animal Models </a:t>
            </a:r>
          </a:p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en-GB" dirty="0"/>
              <a:t>Microarrays</a:t>
            </a:r>
          </a:p>
          <a:p>
            <a:pPr lvl="1"/>
            <a:r>
              <a:rPr lang="en-GB" dirty="0"/>
              <a:t>Cytokine arrays</a:t>
            </a:r>
          </a:p>
          <a:p>
            <a:pPr lvl="1"/>
            <a:r>
              <a:rPr lang="en-GB" dirty="0"/>
              <a:t>Auto-antibody reactivity</a:t>
            </a:r>
          </a:p>
          <a:p>
            <a:pPr lvl="1"/>
            <a:r>
              <a:rPr lang="en-GB" dirty="0" err="1"/>
              <a:t>DNAseq</a:t>
            </a:r>
            <a:r>
              <a:rPr lang="en-GB" dirty="0"/>
              <a:t> (CNV, </a:t>
            </a:r>
            <a:r>
              <a:rPr lang="en-GB" dirty="0" err="1"/>
              <a:t>indel</a:t>
            </a:r>
            <a:r>
              <a:rPr lang="en-GB" dirty="0"/>
              <a:t>, SNP -&gt; GWAS)</a:t>
            </a:r>
          </a:p>
          <a:p>
            <a:pPr lvl="1"/>
            <a:r>
              <a:rPr lang="en-GB" dirty="0" err="1"/>
              <a:t>RNAseq</a:t>
            </a:r>
            <a:r>
              <a:rPr lang="en-GB" dirty="0"/>
              <a:t> (</a:t>
            </a:r>
          </a:p>
          <a:p>
            <a:pPr lvl="1"/>
            <a:r>
              <a:rPr lang="en-GB" dirty="0" err="1"/>
              <a:t>ChIPseq</a:t>
            </a:r>
            <a:endParaRPr lang="en-GB" dirty="0"/>
          </a:p>
          <a:p>
            <a:pPr lvl="1"/>
            <a:r>
              <a:rPr lang="en-GB" dirty="0"/>
              <a:t>Methylation analysis</a:t>
            </a:r>
          </a:p>
          <a:p>
            <a:pPr lvl="1"/>
            <a:r>
              <a:rPr lang="en-GB" dirty="0"/>
              <a:t>Proteomics </a:t>
            </a:r>
          </a:p>
          <a:p>
            <a:pPr lvl="1"/>
            <a:r>
              <a:rPr lang="en-GB" dirty="0" err="1"/>
              <a:t>Lipidomics</a:t>
            </a:r>
            <a:endParaRPr lang="en-GB" dirty="0"/>
          </a:p>
          <a:p>
            <a:pPr lvl="1"/>
            <a:r>
              <a:rPr lang="en-GB" dirty="0"/>
              <a:t>Metabolomics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eQTL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3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92088"/>
          </a:xfrm>
        </p:spPr>
        <p:txBody>
          <a:bodyPr/>
          <a:lstStyle/>
          <a:p>
            <a:r>
              <a:rPr lang="en-GB" altLang="zh-CN" dirty="0" smtClean="0"/>
              <a:t>Create an Investigation</a:t>
            </a:r>
            <a:endParaRPr lang="zh-CN" alt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470160"/>
            <a:ext cx="8634750" cy="469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7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792088"/>
          </a:xfrm>
        </p:spPr>
        <p:txBody>
          <a:bodyPr>
            <a:noAutofit/>
          </a:bodyPr>
          <a:lstStyle/>
          <a:p>
            <a:r>
              <a:rPr lang="en-GB" altLang="zh-CN" sz="3200" dirty="0" smtClean="0"/>
              <a:t>Collaborative Knowledge Production &amp; Sharing</a:t>
            </a:r>
            <a:endParaRPr lang="zh-CN" altLang="en-US" sz="3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66" y="1470160"/>
            <a:ext cx="8639814" cy="46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792088"/>
          </a:xfrm>
        </p:spPr>
        <p:txBody>
          <a:bodyPr>
            <a:noAutofit/>
          </a:bodyPr>
          <a:lstStyle/>
          <a:p>
            <a:r>
              <a:rPr lang="en-GB" altLang="zh-CN" sz="3200" dirty="0"/>
              <a:t>Sample Tracking capabilities</a:t>
            </a:r>
            <a:endParaRPr lang="zh-CN" altLang="en-US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65" y="1470159"/>
            <a:ext cx="8639813" cy="46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792088"/>
          </a:xfrm>
        </p:spPr>
        <p:txBody>
          <a:bodyPr>
            <a:noAutofit/>
          </a:bodyPr>
          <a:lstStyle/>
          <a:p>
            <a:r>
              <a:rPr lang="en-GB" altLang="zh-CN" sz="3200" dirty="0"/>
              <a:t>Sample Tracking capabilities</a:t>
            </a:r>
            <a:endParaRPr lang="zh-CN" altLang="en-US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66" y="1470160"/>
            <a:ext cx="8639814" cy="46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22114"/>
          </a:xfrm>
        </p:spPr>
        <p:txBody>
          <a:bodyPr>
            <a:noAutofit/>
          </a:bodyPr>
          <a:lstStyle/>
          <a:p>
            <a:r>
              <a:rPr lang="en-GB" altLang="zh-CN" sz="3200" dirty="0"/>
              <a:t>Collaborative Knowledge Production &amp; Sharing</a:t>
            </a:r>
            <a:endParaRPr lang="zh-CN" altLang="en-US" sz="3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74" y="1484784"/>
            <a:ext cx="8607853" cy="4680520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1703512" y="1268760"/>
            <a:ext cx="8856984" cy="5112568"/>
          </a:xfrm>
          <a:custGeom>
            <a:avLst/>
            <a:gdLst>
              <a:gd name="connsiteX0" fmla="*/ 5716359 w 8856984"/>
              <a:gd name="connsiteY0" fmla="*/ 3168352 h 5112568"/>
              <a:gd name="connsiteX1" fmla="*/ 2736304 w 8856984"/>
              <a:gd name="connsiteY1" fmla="*/ 4032448 h 5112568"/>
              <a:gd name="connsiteX2" fmla="*/ 5716359 w 8856984"/>
              <a:gd name="connsiteY2" fmla="*/ 4896544 h 5112568"/>
              <a:gd name="connsiteX3" fmla="*/ 8696414 w 8856984"/>
              <a:gd name="connsiteY3" fmla="*/ 4032448 h 5112568"/>
              <a:gd name="connsiteX4" fmla="*/ 5716359 w 8856984"/>
              <a:gd name="connsiteY4" fmla="*/ 3168352 h 5112568"/>
              <a:gd name="connsiteX5" fmla="*/ 0 w 8856984"/>
              <a:gd name="connsiteY5" fmla="*/ 0 h 5112568"/>
              <a:gd name="connsiteX6" fmla="*/ 8856984 w 8856984"/>
              <a:gd name="connsiteY6" fmla="*/ 0 h 5112568"/>
              <a:gd name="connsiteX7" fmla="*/ 8856984 w 8856984"/>
              <a:gd name="connsiteY7" fmla="*/ 5112568 h 5112568"/>
              <a:gd name="connsiteX8" fmla="*/ 0 w 8856984"/>
              <a:gd name="connsiteY8" fmla="*/ 5112568 h 51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6984" h="5112568">
                <a:moveTo>
                  <a:pt x="5716359" y="3168352"/>
                </a:moveTo>
                <a:cubicBezTo>
                  <a:pt x="4070520" y="3168352"/>
                  <a:pt x="2736304" y="3555221"/>
                  <a:pt x="2736304" y="4032448"/>
                </a:cubicBezTo>
                <a:cubicBezTo>
                  <a:pt x="2736304" y="4509675"/>
                  <a:pt x="4070520" y="4896544"/>
                  <a:pt x="5716359" y="4896544"/>
                </a:cubicBezTo>
                <a:cubicBezTo>
                  <a:pt x="7362198" y="4896544"/>
                  <a:pt x="8696414" y="4509675"/>
                  <a:pt x="8696414" y="4032448"/>
                </a:cubicBezTo>
                <a:cubicBezTo>
                  <a:pt x="8696414" y="3555221"/>
                  <a:pt x="7362198" y="3168352"/>
                  <a:pt x="5716359" y="3168352"/>
                </a:cubicBezTo>
                <a:close/>
                <a:moveTo>
                  <a:pt x="0" y="0"/>
                </a:moveTo>
                <a:lnTo>
                  <a:pt x="8856984" y="0"/>
                </a:lnTo>
                <a:lnTo>
                  <a:pt x="8856984" y="5112568"/>
                </a:lnTo>
                <a:lnTo>
                  <a:pt x="0" y="5112568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439816" y="4437112"/>
            <a:ext cx="5960110" cy="172819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302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22114"/>
          </a:xfrm>
        </p:spPr>
        <p:txBody>
          <a:bodyPr>
            <a:noAutofit/>
          </a:bodyPr>
          <a:lstStyle/>
          <a:p>
            <a:r>
              <a:rPr lang="en-GB" altLang="zh-CN" sz="3200" dirty="0"/>
              <a:t>Collaborative Knowledge </a:t>
            </a:r>
            <a:r>
              <a:rPr lang="en-GB" altLang="zh-CN" sz="3200" dirty="0" smtClean="0"/>
              <a:t>Awareness</a:t>
            </a:r>
            <a:endParaRPr lang="zh-CN" altLang="en-US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1" y="1484784"/>
            <a:ext cx="86078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Types Produced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 smtClean="0"/>
              <a:t>Microarrays</a:t>
            </a:r>
          </a:p>
          <a:p>
            <a:pPr lvl="1"/>
            <a:r>
              <a:rPr lang="en-GB" dirty="0" smtClean="0"/>
              <a:t>Cytokine arrays</a:t>
            </a:r>
          </a:p>
          <a:p>
            <a:pPr lvl="1"/>
            <a:r>
              <a:rPr lang="en-GB" dirty="0" smtClean="0"/>
              <a:t>Auto-antibody reactivity</a:t>
            </a:r>
          </a:p>
          <a:p>
            <a:pPr lvl="1"/>
            <a:r>
              <a:rPr lang="en-GB" dirty="0" err="1" smtClean="0"/>
              <a:t>DNAseq</a:t>
            </a:r>
            <a:r>
              <a:rPr lang="en-GB" dirty="0" smtClean="0"/>
              <a:t> (CNV, </a:t>
            </a:r>
            <a:r>
              <a:rPr lang="en-GB" dirty="0" err="1" smtClean="0"/>
              <a:t>indel</a:t>
            </a:r>
            <a:r>
              <a:rPr lang="en-GB" dirty="0" smtClean="0"/>
              <a:t>, SNP -&gt; GWAS)</a:t>
            </a:r>
          </a:p>
          <a:p>
            <a:pPr lvl="1"/>
            <a:r>
              <a:rPr lang="en-GB" dirty="0" err="1" smtClean="0"/>
              <a:t>RNAseq</a:t>
            </a:r>
            <a:r>
              <a:rPr lang="en-GB" dirty="0" smtClean="0"/>
              <a:t> (</a:t>
            </a:r>
          </a:p>
          <a:p>
            <a:pPr lvl="1"/>
            <a:r>
              <a:rPr lang="en-GB" dirty="0" err="1" smtClean="0"/>
              <a:t>ChIPseq</a:t>
            </a:r>
            <a:endParaRPr lang="en-GB" dirty="0" smtClean="0"/>
          </a:p>
          <a:p>
            <a:pPr lvl="1"/>
            <a:r>
              <a:rPr lang="en-GB" dirty="0" smtClean="0"/>
              <a:t>Methylation analysis</a:t>
            </a:r>
          </a:p>
          <a:p>
            <a:pPr lvl="1"/>
            <a:r>
              <a:rPr lang="en-GB" dirty="0" smtClean="0"/>
              <a:t>Proteomics </a:t>
            </a:r>
          </a:p>
          <a:p>
            <a:pPr lvl="1"/>
            <a:r>
              <a:rPr lang="en-GB" dirty="0" err="1" smtClean="0"/>
              <a:t>Lipidomics</a:t>
            </a:r>
            <a:endParaRPr lang="en-GB" dirty="0" smtClean="0"/>
          </a:p>
          <a:p>
            <a:pPr lvl="1"/>
            <a:r>
              <a:rPr lang="en-GB" dirty="0" smtClean="0"/>
              <a:t>Metabolomics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5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Mutation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 err="1" smtClean="0"/>
              <a:t>Identifying</a:t>
            </a:r>
            <a:r>
              <a:rPr lang="fr-FR" i="1" dirty="0" smtClean="0"/>
              <a:t> the </a:t>
            </a:r>
            <a:r>
              <a:rPr lang="fr-FR" i="1" dirty="0" err="1" smtClean="0"/>
              <a:t>risks</a:t>
            </a:r>
            <a:r>
              <a:rPr lang="fr-FR" i="1" dirty="0" smtClean="0"/>
              <a:t> of </a:t>
            </a:r>
            <a:r>
              <a:rPr lang="fr-FR" i="1" dirty="0" err="1" smtClean="0"/>
              <a:t>alterations</a:t>
            </a:r>
            <a:r>
              <a:rPr lang="fr-FR" i="1" dirty="0"/>
              <a:t> </a:t>
            </a:r>
            <a:r>
              <a:rPr lang="fr-FR" i="1" dirty="0" err="1" smtClean="0"/>
              <a:t>associated</a:t>
            </a:r>
            <a:r>
              <a:rPr lang="fr-FR" i="1" dirty="0" smtClean="0"/>
              <a:t> </a:t>
            </a:r>
            <a:r>
              <a:rPr lang="fr-FR" i="1" dirty="0" err="1" smtClean="0"/>
              <a:t>with</a:t>
            </a:r>
            <a:r>
              <a:rPr lang="fr-FR" i="1" dirty="0" smtClean="0"/>
              <a:t> the </a:t>
            </a:r>
            <a:r>
              <a:rPr lang="fr-FR" i="1" dirty="0" err="1" smtClean="0"/>
              <a:t>diseases</a:t>
            </a:r>
            <a:endParaRPr lang="fr-FR" i="1" dirty="0" smtClean="0"/>
          </a:p>
          <a:p>
            <a:endParaRPr lang="fr-FR" dirty="0" smtClean="0"/>
          </a:p>
          <a:p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r>
              <a:rPr lang="fr-FR" dirty="0" smtClean="0"/>
              <a:t> </a:t>
            </a:r>
            <a:r>
              <a:rPr lang="fr-FR" dirty="0" err="1" smtClean="0"/>
              <a:t>sequencing</a:t>
            </a:r>
            <a:endParaRPr lang="fr-FR" dirty="0" smtClean="0"/>
          </a:p>
          <a:p>
            <a:r>
              <a:rPr lang="en-GB" dirty="0" smtClean="0"/>
              <a:t>SNIP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2138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Transcriptomics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 smtClean="0"/>
              <a:t>Understanding the gene signatures of the diseases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RNA Sequencing</a:t>
            </a:r>
          </a:p>
          <a:p>
            <a:r>
              <a:rPr lang="en-GB" dirty="0" smtClean="0"/>
              <a:t>Microarrays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704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Steps</a:t>
            </a:r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b="1" dirty="0" smtClean="0"/>
              <a:t>T0: Preclinical and animal studies </a:t>
            </a:r>
          </a:p>
          <a:p>
            <a:endParaRPr lang="en-GB" dirty="0" smtClean="0"/>
          </a:p>
          <a:p>
            <a:r>
              <a:rPr lang="en-GB" b="1" dirty="0" smtClean="0"/>
              <a:t>T1: Proof of concept </a:t>
            </a:r>
            <a:r>
              <a:rPr lang="en-GB" dirty="0" smtClean="0"/>
              <a:t>– Phase 1 Clinical Trials</a:t>
            </a:r>
          </a:p>
          <a:p>
            <a:endParaRPr lang="en-GB" dirty="0" smtClean="0"/>
          </a:p>
          <a:p>
            <a:r>
              <a:rPr lang="en-GB" b="1" dirty="0" smtClean="0"/>
              <a:t>T2: Translation to patients </a:t>
            </a:r>
            <a:r>
              <a:rPr lang="en-GB" dirty="0" smtClean="0"/>
              <a:t>– Phase 2-3 Clinical Trials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b="1" dirty="0" smtClean="0">
                <a:solidFill>
                  <a:schemeClr val="accent4"/>
                </a:solidFill>
              </a:rPr>
              <a:t>T3: Translation to practice </a:t>
            </a:r>
            <a:r>
              <a:rPr lang="en-GB" dirty="0" smtClean="0">
                <a:solidFill>
                  <a:schemeClr val="accent4"/>
                </a:solidFill>
              </a:rPr>
              <a:t>– Phase 4 Clinical trials and clinical outcomes research</a:t>
            </a:r>
          </a:p>
          <a:p>
            <a:endParaRPr lang="en-GB" b="1" dirty="0">
              <a:solidFill>
                <a:schemeClr val="accent4"/>
              </a:solidFill>
            </a:endParaRPr>
          </a:p>
          <a:p>
            <a:r>
              <a:rPr lang="en-GB" b="1" dirty="0" smtClean="0">
                <a:solidFill>
                  <a:schemeClr val="accent4"/>
                </a:solidFill>
              </a:rPr>
              <a:t>T4: Translation to community </a:t>
            </a:r>
            <a:r>
              <a:rPr lang="en-GB" dirty="0" smtClean="0">
                <a:solidFill>
                  <a:schemeClr val="accent4"/>
                </a:solidFill>
              </a:rPr>
              <a:t>– Population level outcome research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Bottlenecks</a:t>
            </a:r>
          </a:p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Incomplete phenotypic understanding of complex diseases, plus lack of integration of complexity factors</a:t>
            </a:r>
          </a:p>
          <a:p>
            <a:r>
              <a:rPr lang="en-GB" dirty="0" smtClean="0"/>
              <a:t>Lack of SOPs for sample collection, handling and analysis</a:t>
            </a:r>
          </a:p>
          <a:p>
            <a:r>
              <a:rPr lang="en-GB" dirty="0" smtClean="0"/>
              <a:t>Inadequate organisational model (Research organisation “silos”)</a:t>
            </a:r>
          </a:p>
          <a:p>
            <a:r>
              <a:rPr lang="en-GB" dirty="0" smtClean="0"/>
              <a:t>Weak PPP activity integration</a:t>
            </a:r>
          </a:p>
          <a:p>
            <a:r>
              <a:rPr lang="en-GB" dirty="0" smtClean="0"/>
              <a:t>Continuous interaction and feedback required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accent4"/>
                </a:solidFill>
              </a:rPr>
              <a:t>Insufficient investigator base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Regulatory burden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Deficiencies in funding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Need for integrated centres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Inefficient academia-industry interactions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Translational Research “Bottlenecks”</a:t>
            </a:r>
            <a:endParaRPr lang="en-GB" dirty="0"/>
          </a:p>
        </p:txBody>
      </p:sp>
      <p:sp>
        <p:nvSpPr>
          <p:cNvPr id="10" name="Right Brace 9"/>
          <p:cNvSpPr/>
          <p:nvPr/>
        </p:nvSpPr>
        <p:spPr>
          <a:xfrm>
            <a:off x="5684109" y="2405450"/>
            <a:ext cx="512805" cy="1705232"/>
          </a:xfrm>
          <a:prstGeom prst="rightBrace">
            <a:avLst>
              <a:gd name="adj1" fmla="val 8333"/>
              <a:gd name="adj2" fmla="val 47202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e 10"/>
          <p:cNvSpPr/>
          <p:nvPr/>
        </p:nvSpPr>
        <p:spPr>
          <a:xfrm>
            <a:off x="5659394" y="4748513"/>
            <a:ext cx="512805" cy="1301742"/>
          </a:xfrm>
          <a:prstGeom prst="rightBrace">
            <a:avLst>
              <a:gd name="adj1" fmla="val 8333"/>
              <a:gd name="adj2" fmla="val 33524"/>
            </a:avLst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83351" y="3182927"/>
            <a:ext cx="1976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u="sng" dirty="0" smtClean="0"/>
              <a:t>Basic Science -&gt; Human Studies</a:t>
            </a:r>
            <a:endParaRPr lang="en-GB" sz="1100" u="sng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09566" y="5196417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u="sng" dirty="0" smtClean="0">
                <a:solidFill>
                  <a:schemeClr val="accent4"/>
                </a:solidFill>
              </a:rPr>
              <a:t>New data -&gt; clinic</a:t>
            </a:r>
            <a:endParaRPr lang="en-GB" sz="1100" u="sng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7516" y="6018297"/>
            <a:ext cx="21162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Adapted from Blumberg et al, 2012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5980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ΙΤ</a:t>
            </a:r>
            <a:r>
              <a:rPr lang="en-GB" dirty="0" smtClean="0"/>
              <a:t> infrastructure components of </a:t>
            </a:r>
            <a:r>
              <a:rPr lang="en-GB" dirty="0" smtClean="0"/>
              <a:t>TR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eDC</a:t>
            </a:r>
            <a:r>
              <a:rPr lang="en-GB" dirty="0" smtClean="0"/>
              <a:t>, </a:t>
            </a:r>
            <a:r>
              <a:rPr lang="en-GB" dirty="0" err="1" smtClean="0"/>
              <a:t>eHR</a:t>
            </a:r>
            <a:r>
              <a:rPr lang="en-GB" dirty="0" smtClean="0"/>
              <a:t>, </a:t>
            </a:r>
            <a:r>
              <a:rPr lang="en-GB" dirty="0" err="1" smtClean="0"/>
              <a:t>eCRF</a:t>
            </a:r>
            <a:r>
              <a:rPr lang="en-GB" dirty="0" smtClean="0"/>
              <a:t> system</a:t>
            </a:r>
          </a:p>
          <a:p>
            <a:r>
              <a:rPr lang="en-GB" dirty="0" smtClean="0"/>
              <a:t>Robust forms</a:t>
            </a:r>
          </a:p>
          <a:p>
            <a:r>
              <a:rPr lang="en-GB" dirty="0" err="1" smtClean="0"/>
              <a:t>Biobank</a:t>
            </a:r>
            <a:r>
              <a:rPr lang="en-GB" dirty="0" smtClean="0"/>
              <a:t> / LIMS</a:t>
            </a:r>
          </a:p>
          <a:p>
            <a:r>
              <a:rPr lang="en-GB" dirty="0" smtClean="0"/>
              <a:t>Sample Tracking</a:t>
            </a:r>
          </a:p>
          <a:p>
            <a:r>
              <a:rPr lang="en-GB" dirty="0" smtClean="0"/>
              <a:t>Data Model</a:t>
            </a:r>
          </a:p>
          <a:p>
            <a:r>
              <a:rPr lang="en-GB" dirty="0" smtClean="0"/>
              <a:t>Data Store</a:t>
            </a:r>
          </a:p>
          <a:p>
            <a:r>
              <a:rPr lang="en-GB" dirty="0" smtClean="0"/>
              <a:t>Analytical Workflows</a:t>
            </a:r>
          </a:p>
          <a:p>
            <a:r>
              <a:rPr lang="en-GB" dirty="0" smtClean="0"/>
              <a:t>Collaboration </a:t>
            </a:r>
            <a:r>
              <a:rPr lang="en-GB" dirty="0" err="1" smtClean="0"/>
              <a:t>Platorm</a:t>
            </a:r>
            <a:endParaRPr lang="en-GB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i.pandis@imperial.ac.uk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eTRIKS for Translational Research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8D2BE-CB12-4EDE-96EB-659243E23FA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1054</Words>
  <Application>Microsoft Office PowerPoint</Application>
  <PresentationFormat>Grand écran</PresentationFormat>
  <Paragraphs>316</Paragraphs>
  <Slides>45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0" baseType="lpstr">
      <vt:lpstr>宋体</vt:lpstr>
      <vt:lpstr>Arial</vt:lpstr>
      <vt:lpstr>Calibri</vt:lpstr>
      <vt:lpstr>Calibri Light</vt:lpstr>
      <vt:lpstr>Office Theme</vt:lpstr>
      <vt:lpstr>eTRIKS</vt:lpstr>
      <vt:lpstr>What is Translational Research (TR)</vt:lpstr>
      <vt:lpstr>Translational Research Produces a large Number of diverse Samples</vt:lpstr>
      <vt:lpstr>Samples Collected - Omics</vt:lpstr>
      <vt:lpstr>Data Types Produced</vt:lpstr>
      <vt:lpstr>Mutation analysis</vt:lpstr>
      <vt:lpstr>Transcriptomics</vt:lpstr>
      <vt:lpstr>Translational Research “Bottlenecks”</vt:lpstr>
      <vt:lpstr>ΙΤ infrastructure components of TR</vt:lpstr>
      <vt:lpstr>Clinical Data - Individual Input / CRF</vt:lpstr>
      <vt:lpstr>Example eCRF</vt:lpstr>
      <vt:lpstr>Présentation PowerPoint</vt:lpstr>
      <vt:lpstr>Présentation PowerPoint</vt:lpstr>
      <vt:lpstr>Présentation PowerPoint</vt:lpstr>
      <vt:lpstr>Présentation PowerPoint</vt:lpstr>
      <vt:lpstr>Clinical Data – Output (Analyse &amp; Mass download) </vt:lpstr>
      <vt:lpstr>Clinical Data – Issues</vt:lpstr>
      <vt:lpstr>ETL -&gt; TM</vt:lpstr>
      <vt:lpstr>KM Platform</vt:lpstr>
      <vt:lpstr>Data intergration and visualisation</vt:lpstr>
      <vt:lpstr>Unbiased Biomarkers for the Prediction of Respiratory Disease Outcomes </vt:lpstr>
      <vt:lpstr>Severe asthma</vt:lpstr>
      <vt:lpstr>U-BIOPRED - Geography</vt:lpstr>
      <vt:lpstr>U-BIOPRED Aim: Handprint</vt:lpstr>
      <vt:lpstr>TR Study design</vt:lpstr>
      <vt:lpstr>Logging in</vt:lpstr>
      <vt:lpstr>Create a Project</vt:lpstr>
      <vt:lpstr>Create a Project</vt:lpstr>
      <vt:lpstr>Create a Project</vt:lpstr>
      <vt:lpstr>Add Members to the Project</vt:lpstr>
      <vt:lpstr>Create a Study</vt:lpstr>
      <vt:lpstr>Create a Study</vt:lpstr>
      <vt:lpstr>Create a Study</vt:lpstr>
      <vt:lpstr>Create a Study</vt:lpstr>
      <vt:lpstr>Create a Study</vt:lpstr>
      <vt:lpstr>Create a Cohort</vt:lpstr>
      <vt:lpstr>Create a Cohort</vt:lpstr>
      <vt:lpstr>Create a Cohort</vt:lpstr>
      <vt:lpstr>Create an Investigation</vt:lpstr>
      <vt:lpstr>Create an Investigation</vt:lpstr>
      <vt:lpstr>Collaborative Knowledge Production &amp; Sharing</vt:lpstr>
      <vt:lpstr>Sample Tracking capabilities</vt:lpstr>
      <vt:lpstr>Sample Tracking capabilities</vt:lpstr>
      <vt:lpstr>Collaborative Knowledge Production &amp; Sharing</vt:lpstr>
      <vt:lpstr>Collaborative Knowledge Awareness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eTRIKS</dc:title>
  <dc:creator>Ioannis Pandis</dc:creator>
  <cp:lastModifiedBy>Florian Guitton</cp:lastModifiedBy>
  <cp:revision>15</cp:revision>
  <dcterms:created xsi:type="dcterms:W3CDTF">2013-03-08T15:46:25Z</dcterms:created>
  <dcterms:modified xsi:type="dcterms:W3CDTF">2013-03-10T14:29:14Z</dcterms:modified>
</cp:coreProperties>
</file>