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50"/>
  </p:notesMasterIdLst>
  <p:handoutMasterIdLst>
    <p:handoutMasterId r:id="rId51"/>
  </p:handoutMasterIdLst>
  <p:sldIdLst>
    <p:sldId id="256" r:id="rId2"/>
    <p:sldId id="405" r:id="rId3"/>
    <p:sldId id="393" r:id="rId4"/>
    <p:sldId id="408" r:id="rId5"/>
    <p:sldId id="381" r:id="rId6"/>
    <p:sldId id="346" r:id="rId7"/>
    <p:sldId id="374" r:id="rId8"/>
    <p:sldId id="347" r:id="rId9"/>
    <p:sldId id="257" r:id="rId10"/>
    <p:sldId id="403" r:id="rId11"/>
    <p:sldId id="394" r:id="rId12"/>
    <p:sldId id="300" r:id="rId13"/>
    <p:sldId id="382" r:id="rId14"/>
    <p:sldId id="322" r:id="rId15"/>
    <p:sldId id="323" r:id="rId16"/>
    <p:sldId id="271" r:id="rId17"/>
    <p:sldId id="404" r:id="rId18"/>
    <p:sldId id="409" r:id="rId19"/>
    <p:sldId id="410" r:id="rId20"/>
    <p:sldId id="411" r:id="rId21"/>
    <p:sldId id="349" r:id="rId22"/>
    <p:sldId id="412" r:id="rId23"/>
    <p:sldId id="329" r:id="rId24"/>
    <p:sldId id="384" r:id="rId25"/>
    <p:sldId id="383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8" r:id="rId35"/>
    <p:sldId id="426" r:id="rId36"/>
    <p:sldId id="427" r:id="rId37"/>
    <p:sldId id="425" r:id="rId38"/>
    <p:sldId id="416" r:id="rId39"/>
    <p:sldId id="351" r:id="rId40"/>
    <p:sldId id="385" r:id="rId41"/>
    <p:sldId id="363" r:id="rId42"/>
    <p:sldId id="333" r:id="rId43"/>
    <p:sldId id="336" r:id="rId44"/>
    <p:sldId id="406" r:id="rId45"/>
    <p:sldId id="415" r:id="rId46"/>
    <p:sldId id="413" r:id="rId47"/>
    <p:sldId id="414" r:id="rId48"/>
    <p:sldId id="365" r:id="rId4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043"/>
    <a:srgbClr val="D9D9D9"/>
    <a:srgbClr val="CC3300"/>
    <a:srgbClr val="00446A"/>
    <a:srgbClr val="004151"/>
    <a:srgbClr val="66B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0586" autoAdjust="0"/>
  </p:normalViewPr>
  <p:slideViewPr>
    <p:cSldViewPr snapToGrid="0">
      <p:cViewPr varScale="1">
        <p:scale>
          <a:sx n="99" d="100"/>
          <a:sy n="99" d="100"/>
        </p:scale>
        <p:origin x="19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48"/>
    </p:cViewPr>
  </p:sorterViewPr>
  <p:notesViewPr>
    <p:cSldViewPr snapToGrid="0">
      <p:cViewPr varScale="1">
        <p:scale>
          <a:sx n="51" d="100"/>
          <a:sy n="51" d="100"/>
        </p:scale>
        <p:origin x="-226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882E8-45B2-4582-884B-FC246EAD6C45}" type="doc">
      <dgm:prSet loTypeId="urn:microsoft.com/office/officeart/2005/8/layout/vProcess5" loCatId="process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255B3602-95D0-4EAA-84FD-4EC097ADD49C}">
      <dgm:prSet phldrT="[Text]"/>
      <dgm:spPr/>
      <dgm:t>
        <a:bodyPr/>
        <a:lstStyle/>
        <a:p>
          <a:r>
            <a:rPr lang="en-GB" dirty="0" smtClean="0"/>
            <a:t>U-BIOPRED: Unbiased Biomarkers for predicting respiratory disease outcomes </a:t>
          </a:r>
          <a:endParaRPr lang="en-GB" dirty="0"/>
        </a:p>
      </dgm:t>
    </dgm:pt>
    <dgm:pt modelId="{0B2EB74A-837B-40DB-8ECB-64D714D93DD7}" type="parTrans" cxnId="{D40C5B90-22E8-446A-A0F6-022212DBD6F2}">
      <dgm:prSet/>
      <dgm:spPr/>
      <dgm:t>
        <a:bodyPr/>
        <a:lstStyle/>
        <a:p>
          <a:endParaRPr lang="en-GB"/>
        </a:p>
      </dgm:t>
    </dgm:pt>
    <dgm:pt modelId="{980DFB9B-98CA-4191-906B-48DA7B57E2F6}" type="sibTrans" cxnId="{D40C5B90-22E8-446A-A0F6-022212DBD6F2}">
      <dgm:prSet/>
      <dgm:spPr/>
      <dgm:t>
        <a:bodyPr/>
        <a:lstStyle/>
        <a:p>
          <a:endParaRPr lang="en-GB"/>
        </a:p>
      </dgm:t>
    </dgm:pt>
    <dgm:pt modelId="{48FD3C12-0DB4-4DA2-8C18-B3A8E8B2A9F4}">
      <dgm:prSet phldrT="[Text]"/>
      <dgm:spPr/>
      <dgm:t>
        <a:bodyPr/>
        <a:lstStyle/>
        <a:p>
          <a:r>
            <a:rPr lang="en-GB" dirty="0" smtClean="0"/>
            <a:t>40 Party Collaboration between 10 </a:t>
          </a:r>
          <a:r>
            <a:rPr lang="en-GB" dirty="0" err="1" smtClean="0"/>
            <a:t>Pharma</a:t>
          </a:r>
          <a:r>
            <a:rPr lang="en-GB" dirty="0" smtClean="0"/>
            <a:t> &amp; 30 Academic Medical Centres</a:t>
          </a:r>
          <a:endParaRPr lang="en-GB" dirty="0"/>
        </a:p>
      </dgm:t>
    </dgm:pt>
    <dgm:pt modelId="{8F41EC9E-B575-4DD0-A73A-02CB1E61F128}" type="parTrans" cxnId="{8361CEEF-05E1-4A03-B2A4-0DEAD200C828}">
      <dgm:prSet/>
      <dgm:spPr/>
      <dgm:t>
        <a:bodyPr/>
        <a:lstStyle/>
        <a:p>
          <a:endParaRPr lang="en-GB"/>
        </a:p>
      </dgm:t>
    </dgm:pt>
    <dgm:pt modelId="{0A565AD6-C5D4-44CE-B06A-9A0E5E84DF48}" type="sibTrans" cxnId="{8361CEEF-05E1-4A03-B2A4-0DEAD200C828}">
      <dgm:prSet/>
      <dgm:spPr/>
      <dgm:t>
        <a:bodyPr/>
        <a:lstStyle/>
        <a:p>
          <a:endParaRPr lang="en-GB"/>
        </a:p>
      </dgm:t>
    </dgm:pt>
    <dgm:pt modelId="{E270C5D0-CC9A-4FD4-8A3E-149CB7070894}">
      <dgm:prSet/>
      <dgm:spPr/>
      <dgm:t>
        <a:bodyPr/>
        <a:lstStyle/>
        <a:p>
          <a:r>
            <a:rPr lang="en-GB" dirty="0" smtClean="0"/>
            <a:t>Knowledge Management Work Package</a:t>
          </a:r>
          <a:endParaRPr lang="en-GB" dirty="0"/>
        </a:p>
      </dgm:t>
    </dgm:pt>
    <dgm:pt modelId="{2554B8C9-832E-480F-8CEC-2C42880DEE14}" type="parTrans" cxnId="{733697CE-7FCE-43BC-822E-A6E1F583383A}">
      <dgm:prSet/>
      <dgm:spPr/>
      <dgm:t>
        <a:bodyPr/>
        <a:lstStyle/>
        <a:p>
          <a:endParaRPr lang="en-US"/>
        </a:p>
      </dgm:t>
    </dgm:pt>
    <dgm:pt modelId="{7264D1EB-26C8-423B-A6CC-492BD76FA70F}" type="sibTrans" cxnId="{733697CE-7FCE-43BC-822E-A6E1F583383A}">
      <dgm:prSet/>
      <dgm:spPr/>
      <dgm:t>
        <a:bodyPr/>
        <a:lstStyle/>
        <a:p>
          <a:endParaRPr lang="en-US"/>
        </a:p>
      </dgm:t>
    </dgm:pt>
    <dgm:pt modelId="{49E19231-FBA5-4174-90CB-F5F6931D96DC}">
      <dgm:prSet/>
      <dgm:spPr/>
      <dgm:t>
        <a:bodyPr/>
        <a:lstStyle/>
        <a:p>
          <a:r>
            <a:rPr lang="en-GB" dirty="0" smtClean="0"/>
            <a:t>Imperial, CNRS, </a:t>
          </a:r>
          <a:endParaRPr lang="en-GB" dirty="0"/>
        </a:p>
      </dgm:t>
    </dgm:pt>
    <dgm:pt modelId="{C83DB355-3D9D-4744-A5B8-B011081E42DE}" type="parTrans" cxnId="{F45099D6-9DD0-4747-AB53-7E9BD5CB50E2}">
      <dgm:prSet/>
      <dgm:spPr/>
      <dgm:t>
        <a:bodyPr/>
        <a:lstStyle/>
        <a:p>
          <a:endParaRPr lang="en-US"/>
        </a:p>
      </dgm:t>
    </dgm:pt>
    <dgm:pt modelId="{BEA9E19B-FEBD-4A74-8DAB-C1E9FF24090A}" type="sibTrans" cxnId="{F45099D6-9DD0-4747-AB53-7E9BD5CB50E2}">
      <dgm:prSet/>
      <dgm:spPr/>
      <dgm:t>
        <a:bodyPr/>
        <a:lstStyle/>
        <a:p>
          <a:endParaRPr lang="en-US"/>
        </a:p>
      </dgm:t>
    </dgm:pt>
    <dgm:pt modelId="{58551530-3CFF-4323-9096-49C36CBA425A}">
      <dgm:prSet custT="1"/>
      <dgm:spPr/>
      <dgm:t>
        <a:bodyPr/>
        <a:lstStyle/>
        <a:p>
          <a:pPr algn="l"/>
          <a:r>
            <a:rPr lang="en-GB" sz="1800" dirty="0" smtClean="0"/>
            <a:t>Knowledge Management Platform</a:t>
          </a:r>
        </a:p>
        <a:p>
          <a:pPr algn="l"/>
          <a:r>
            <a:rPr lang="en-GB" sz="1800" dirty="0" smtClean="0"/>
            <a:t>--</a:t>
          </a:r>
          <a:r>
            <a:rPr lang="en-GB" sz="1400" dirty="0" smtClean="0"/>
            <a:t>Imperial College &amp; </a:t>
          </a:r>
          <a:r>
            <a:rPr lang="en-GB" sz="1400" dirty="0" err="1" smtClean="0"/>
            <a:t>JnJ</a:t>
          </a:r>
          <a:r>
            <a:rPr lang="en-GB" sz="1400" dirty="0" smtClean="0"/>
            <a:t> </a:t>
          </a:r>
          <a:r>
            <a:rPr lang="en-GB" sz="1400" dirty="0" err="1" smtClean="0"/>
            <a:t>TranSMART</a:t>
          </a:r>
          <a:r>
            <a:rPr lang="en-GB" sz="1400" dirty="0" smtClean="0"/>
            <a:t> </a:t>
          </a:r>
        </a:p>
        <a:p>
          <a:pPr algn="l"/>
          <a:endParaRPr lang="en-GB" sz="1800" dirty="0"/>
        </a:p>
      </dgm:t>
    </dgm:pt>
    <dgm:pt modelId="{68FDCB2C-020A-4EC5-A2B3-D6369D19AAC0}" type="parTrans" cxnId="{8D306BDA-E2C0-4D97-96B4-9EF83A937EAB}">
      <dgm:prSet/>
      <dgm:spPr/>
      <dgm:t>
        <a:bodyPr/>
        <a:lstStyle/>
        <a:p>
          <a:endParaRPr lang="en-US"/>
        </a:p>
      </dgm:t>
    </dgm:pt>
    <dgm:pt modelId="{45CFF3CF-2F24-4D18-8AEC-E0C0F9A2BD52}" type="sibTrans" cxnId="{8D306BDA-E2C0-4D97-96B4-9EF83A937EAB}">
      <dgm:prSet/>
      <dgm:spPr/>
      <dgm:t>
        <a:bodyPr/>
        <a:lstStyle/>
        <a:p>
          <a:endParaRPr lang="en-US"/>
        </a:p>
      </dgm:t>
    </dgm:pt>
    <dgm:pt modelId="{8BA1C5C9-3C81-4CBC-8A76-E2CD872A70E5}">
      <dgm:prSet/>
      <dgm:spPr/>
      <dgm:t>
        <a:bodyPr/>
        <a:lstStyle/>
        <a:p>
          <a:r>
            <a:rPr lang="en-GB" dirty="0" smtClean="0"/>
            <a:t>AZ, Roche, UCB, </a:t>
          </a:r>
          <a:r>
            <a:rPr lang="en-GB" dirty="0" err="1" smtClean="0"/>
            <a:t>JnJ</a:t>
          </a:r>
          <a:r>
            <a:rPr lang="en-GB" dirty="0" smtClean="0"/>
            <a:t> </a:t>
          </a:r>
          <a:r>
            <a:rPr lang="en-GB" dirty="0" err="1" smtClean="0"/>
            <a:t>TranSMART</a:t>
          </a:r>
          <a:endParaRPr lang="en-GB" dirty="0"/>
        </a:p>
      </dgm:t>
    </dgm:pt>
    <dgm:pt modelId="{B0CA6F89-05C8-4058-8CFD-90C8AC968115}" type="parTrans" cxnId="{FEF580D0-E782-4850-B12B-B90E5650316B}">
      <dgm:prSet/>
      <dgm:spPr/>
      <dgm:t>
        <a:bodyPr/>
        <a:lstStyle/>
        <a:p>
          <a:endParaRPr lang="en-US"/>
        </a:p>
      </dgm:t>
    </dgm:pt>
    <dgm:pt modelId="{74AD5867-5F2A-4299-A4DC-E2EE2AA4BAAD}" type="sibTrans" cxnId="{FEF580D0-E782-4850-B12B-B90E5650316B}">
      <dgm:prSet/>
      <dgm:spPr/>
      <dgm:t>
        <a:bodyPr/>
        <a:lstStyle/>
        <a:p>
          <a:endParaRPr lang="en-US"/>
        </a:p>
      </dgm:t>
    </dgm:pt>
    <dgm:pt modelId="{E08CC093-AD88-4EAA-B108-1C338366F4AD}" type="pres">
      <dgm:prSet presAssocID="{268882E8-45B2-4582-884B-FC246EAD6C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631FC-7BAA-42DB-8D20-359665E82516}" type="pres">
      <dgm:prSet presAssocID="{268882E8-45B2-4582-884B-FC246EAD6C45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6BF991C0-0BE8-415D-BB0C-DB02BC84546B}" type="pres">
      <dgm:prSet presAssocID="{268882E8-45B2-4582-884B-FC246EAD6C4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D69D29-1731-46CC-ABBF-32B3E7E4C763}" type="pres">
      <dgm:prSet presAssocID="{268882E8-45B2-4582-884B-FC246EAD6C45}" presName="ThreeNodes_2" presStyleLbl="node1" presStyleIdx="1" presStyleCnt="3" custScaleX="102408" custScaleY="819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A3ED9A-1A54-4899-8693-DA059C96F123}" type="pres">
      <dgm:prSet presAssocID="{268882E8-45B2-4582-884B-FC246EAD6C4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B0B18D-52B8-4656-8380-C7D86FA74466}" type="pres">
      <dgm:prSet presAssocID="{268882E8-45B2-4582-884B-FC246EAD6C4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AE516-68CE-4DBE-8B7A-548D030D46B0}" type="pres">
      <dgm:prSet presAssocID="{268882E8-45B2-4582-884B-FC246EAD6C4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D22FD-50EC-46E7-B028-D751E106FFF6}" type="pres">
      <dgm:prSet presAssocID="{268882E8-45B2-4582-884B-FC246EAD6C4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7DD7E3-8200-44DF-9028-3C3EBEC61749}" type="pres">
      <dgm:prSet presAssocID="{268882E8-45B2-4582-884B-FC246EAD6C4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0C7655-CC5C-45EC-AC5D-E6D39C3AD0C0}" type="pres">
      <dgm:prSet presAssocID="{268882E8-45B2-4582-884B-FC246EAD6C4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A2933F-4FA1-40EF-B29B-54C303C4EB42}" type="presOf" srcId="{48FD3C12-0DB4-4DA2-8C18-B3A8E8B2A9F4}" destId="{6BF991C0-0BE8-415D-BB0C-DB02BC84546B}" srcOrd="0" destOrd="1" presId="urn:microsoft.com/office/officeart/2005/8/layout/vProcess5"/>
    <dgm:cxn modelId="{EA373B8C-388D-47E0-92BF-A481A6C4ED08}" type="presOf" srcId="{8BA1C5C9-3C81-4CBC-8A76-E2CD872A70E5}" destId="{6D7DD7E3-8200-44DF-9028-3C3EBEC61749}" srcOrd="1" destOrd="2" presId="urn:microsoft.com/office/officeart/2005/8/layout/vProcess5"/>
    <dgm:cxn modelId="{F45099D6-9DD0-4747-AB53-7E9BD5CB50E2}" srcId="{E270C5D0-CC9A-4FD4-8A3E-149CB7070894}" destId="{49E19231-FBA5-4174-90CB-F5F6931D96DC}" srcOrd="0" destOrd="0" parTransId="{C83DB355-3D9D-4744-A5B8-B011081E42DE}" sibTransId="{BEA9E19B-FEBD-4A74-8DAB-C1E9FF24090A}"/>
    <dgm:cxn modelId="{80AE7E77-A6A3-4214-BF01-B29807DE5FE5}" type="presOf" srcId="{58551530-3CFF-4323-9096-49C36CBA425A}" destId="{50A3ED9A-1A54-4899-8693-DA059C96F123}" srcOrd="0" destOrd="0" presId="urn:microsoft.com/office/officeart/2005/8/layout/vProcess5"/>
    <dgm:cxn modelId="{846DFA27-1CF4-49E7-89BE-117512382921}" type="presOf" srcId="{58551530-3CFF-4323-9096-49C36CBA425A}" destId="{9B0C7655-CC5C-45EC-AC5D-E6D39C3AD0C0}" srcOrd="1" destOrd="0" presId="urn:microsoft.com/office/officeart/2005/8/layout/vProcess5"/>
    <dgm:cxn modelId="{702E7B21-E936-424A-B20B-9510BCFA483C}" type="presOf" srcId="{255B3602-95D0-4EAA-84FD-4EC097ADD49C}" destId="{309D22FD-50EC-46E7-B028-D751E106FFF6}" srcOrd="1" destOrd="0" presId="urn:microsoft.com/office/officeart/2005/8/layout/vProcess5"/>
    <dgm:cxn modelId="{157D2ABB-5FCF-4956-ACAB-120708323156}" type="presOf" srcId="{7264D1EB-26C8-423B-A6CC-492BD76FA70F}" destId="{6E1AE516-68CE-4DBE-8B7A-548D030D46B0}" srcOrd="0" destOrd="0" presId="urn:microsoft.com/office/officeart/2005/8/layout/vProcess5"/>
    <dgm:cxn modelId="{4E247860-B8CB-4CF8-BB73-0400F6346A79}" type="presOf" srcId="{E270C5D0-CC9A-4FD4-8A3E-149CB7070894}" destId="{1ED69D29-1731-46CC-ABBF-32B3E7E4C763}" srcOrd="0" destOrd="0" presId="urn:microsoft.com/office/officeart/2005/8/layout/vProcess5"/>
    <dgm:cxn modelId="{3AFC0E56-3869-44CE-9BA5-4861A74516A0}" type="presOf" srcId="{49E19231-FBA5-4174-90CB-F5F6931D96DC}" destId="{6D7DD7E3-8200-44DF-9028-3C3EBEC61749}" srcOrd="1" destOrd="1" presId="urn:microsoft.com/office/officeart/2005/8/layout/vProcess5"/>
    <dgm:cxn modelId="{D40C5B90-22E8-446A-A0F6-022212DBD6F2}" srcId="{268882E8-45B2-4582-884B-FC246EAD6C45}" destId="{255B3602-95D0-4EAA-84FD-4EC097ADD49C}" srcOrd="0" destOrd="0" parTransId="{0B2EB74A-837B-40DB-8ECB-64D714D93DD7}" sibTransId="{980DFB9B-98CA-4191-906B-48DA7B57E2F6}"/>
    <dgm:cxn modelId="{B2FA536A-5956-4A71-9711-59B2C6F614BE}" type="presOf" srcId="{8BA1C5C9-3C81-4CBC-8A76-E2CD872A70E5}" destId="{1ED69D29-1731-46CC-ABBF-32B3E7E4C763}" srcOrd="0" destOrd="2" presId="urn:microsoft.com/office/officeart/2005/8/layout/vProcess5"/>
    <dgm:cxn modelId="{E5645F5F-9299-45D2-A712-22B9B7B63E8E}" type="presOf" srcId="{268882E8-45B2-4582-884B-FC246EAD6C45}" destId="{E08CC093-AD88-4EAA-B108-1C338366F4AD}" srcOrd="0" destOrd="0" presId="urn:microsoft.com/office/officeart/2005/8/layout/vProcess5"/>
    <dgm:cxn modelId="{3061E2D5-E1B8-4FD5-BC8B-23119D5E8B99}" type="presOf" srcId="{E270C5D0-CC9A-4FD4-8A3E-149CB7070894}" destId="{6D7DD7E3-8200-44DF-9028-3C3EBEC61749}" srcOrd="1" destOrd="0" presId="urn:microsoft.com/office/officeart/2005/8/layout/vProcess5"/>
    <dgm:cxn modelId="{1F8FC496-FB1E-4102-A39A-9502EFFFD669}" type="presOf" srcId="{49E19231-FBA5-4174-90CB-F5F6931D96DC}" destId="{1ED69D29-1731-46CC-ABBF-32B3E7E4C763}" srcOrd="0" destOrd="1" presId="urn:microsoft.com/office/officeart/2005/8/layout/vProcess5"/>
    <dgm:cxn modelId="{192FC7C0-17CA-409B-BC60-BEC82C7C1557}" type="presOf" srcId="{980DFB9B-98CA-4191-906B-48DA7B57E2F6}" destId="{E6B0B18D-52B8-4656-8380-C7D86FA74466}" srcOrd="0" destOrd="0" presId="urn:microsoft.com/office/officeart/2005/8/layout/vProcess5"/>
    <dgm:cxn modelId="{F7413D41-8080-497E-A093-1D421D21B19B}" type="presOf" srcId="{255B3602-95D0-4EAA-84FD-4EC097ADD49C}" destId="{6BF991C0-0BE8-415D-BB0C-DB02BC84546B}" srcOrd="0" destOrd="0" presId="urn:microsoft.com/office/officeart/2005/8/layout/vProcess5"/>
    <dgm:cxn modelId="{E9F8BF04-AC16-4A49-B5A0-EDCF5F5BE125}" type="presOf" srcId="{48FD3C12-0DB4-4DA2-8C18-B3A8E8B2A9F4}" destId="{309D22FD-50EC-46E7-B028-D751E106FFF6}" srcOrd="1" destOrd="1" presId="urn:microsoft.com/office/officeart/2005/8/layout/vProcess5"/>
    <dgm:cxn modelId="{8D306BDA-E2C0-4D97-96B4-9EF83A937EAB}" srcId="{268882E8-45B2-4582-884B-FC246EAD6C45}" destId="{58551530-3CFF-4323-9096-49C36CBA425A}" srcOrd="2" destOrd="0" parTransId="{68FDCB2C-020A-4EC5-A2B3-D6369D19AAC0}" sibTransId="{45CFF3CF-2F24-4D18-8AEC-E0C0F9A2BD52}"/>
    <dgm:cxn modelId="{8361CEEF-05E1-4A03-B2A4-0DEAD200C828}" srcId="{255B3602-95D0-4EAA-84FD-4EC097ADD49C}" destId="{48FD3C12-0DB4-4DA2-8C18-B3A8E8B2A9F4}" srcOrd="0" destOrd="0" parTransId="{8F41EC9E-B575-4DD0-A73A-02CB1E61F128}" sibTransId="{0A565AD6-C5D4-44CE-B06A-9A0E5E84DF48}"/>
    <dgm:cxn modelId="{FEF580D0-E782-4850-B12B-B90E5650316B}" srcId="{E270C5D0-CC9A-4FD4-8A3E-149CB7070894}" destId="{8BA1C5C9-3C81-4CBC-8A76-E2CD872A70E5}" srcOrd="1" destOrd="0" parTransId="{B0CA6F89-05C8-4058-8CFD-90C8AC968115}" sibTransId="{74AD5867-5F2A-4299-A4DC-E2EE2AA4BAAD}"/>
    <dgm:cxn modelId="{733697CE-7FCE-43BC-822E-A6E1F583383A}" srcId="{268882E8-45B2-4582-884B-FC246EAD6C45}" destId="{E270C5D0-CC9A-4FD4-8A3E-149CB7070894}" srcOrd="1" destOrd="0" parTransId="{2554B8C9-832E-480F-8CEC-2C42880DEE14}" sibTransId="{7264D1EB-26C8-423B-A6CC-492BD76FA70F}"/>
    <dgm:cxn modelId="{025CA82D-C6D9-42E4-A3B1-0B9DF1DDCC77}" type="presParOf" srcId="{E08CC093-AD88-4EAA-B108-1C338366F4AD}" destId="{429631FC-7BAA-42DB-8D20-359665E82516}" srcOrd="0" destOrd="0" presId="urn:microsoft.com/office/officeart/2005/8/layout/vProcess5"/>
    <dgm:cxn modelId="{4DF6BD9B-5A6B-46CB-AE4A-3E3CB0E4A010}" type="presParOf" srcId="{E08CC093-AD88-4EAA-B108-1C338366F4AD}" destId="{6BF991C0-0BE8-415D-BB0C-DB02BC84546B}" srcOrd="1" destOrd="0" presId="urn:microsoft.com/office/officeart/2005/8/layout/vProcess5"/>
    <dgm:cxn modelId="{AED82630-8CC9-4961-8526-5F05BE50B35F}" type="presParOf" srcId="{E08CC093-AD88-4EAA-B108-1C338366F4AD}" destId="{1ED69D29-1731-46CC-ABBF-32B3E7E4C763}" srcOrd="2" destOrd="0" presId="urn:microsoft.com/office/officeart/2005/8/layout/vProcess5"/>
    <dgm:cxn modelId="{5984563A-754F-4C3D-A4D6-6F5D669EDF5E}" type="presParOf" srcId="{E08CC093-AD88-4EAA-B108-1C338366F4AD}" destId="{50A3ED9A-1A54-4899-8693-DA059C96F123}" srcOrd="3" destOrd="0" presId="urn:microsoft.com/office/officeart/2005/8/layout/vProcess5"/>
    <dgm:cxn modelId="{167B24EA-7A07-4A27-9003-712F86352A14}" type="presParOf" srcId="{E08CC093-AD88-4EAA-B108-1C338366F4AD}" destId="{E6B0B18D-52B8-4656-8380-C7D86FA74466}" srcOrd="4" destOrd="0" presId="urn:microsoft.com/office/officeart/2005/8/layout/vProcess5"/>
    <dgm:cxn modelId="{8E147D91-9C3A-4079-9663-E8D41882199C}" type="presParOf" srcId="{E08CC093-AD88-4EAA-B108-1C338366F4AD}" destId="{6E1AE516-68CE-4DBE-8B7A-548D030D46B0}" srcOrd="5" destOrd="0" presId="urn:microsoft.com/office/officeart/2005/8/layout/vProcess5"/>
    <dgm:cxn modelId="{1040D054-1E35-4765-A428-93D1AC10902A}" type="presParOf" srcId="{E08CC093-AD88-4EAA-B108-1C338366F4AD}" destId="{309D22FD-50EC-46E7-B028-D751E106FFF6}" srcOrd="6" destOrd="0" presId="urn:microsoft.com/office/officeart/2005/8/layout/vProcess5"/>
    <dgm:cxn modelId="{7CCFD72D-4668-48E7-93D3-9ADEFDB8A60C}" type="presParOf" srcId="{E08CC093-AD88-4EAA-B108-1C338366F4AD}" destId="{6D7DD7E3-8200-44DF-9028-3C3EBEC61749}" srcOrd="7" destOrd="0" presId="urn:microsoft.com/office/officeart/2005/8/layout/vProcess5"/>
    <dgm:cxn modelId="{EE36B86F-1342-416D-9F54-CC83C7347049}" type="presParOf" srcId="{E08CC093-AD88-4EAA-B108-1C338366F4AD}" destId="{9B0C7655-CC5C-45EC-AC5D-E6D39C3AD0C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9E6F7-A26B-4921-8148-CB88AC76CAC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586BC1-6F89-471E-B778-A85FC3A74DD3}">
      <dgm:prSet phldrT="[Text]"/>
      <dgm:spPr/>
      <dgm:t>
        <a:bodyPr/>
        <a:lstStyle/>
        <a:p>
          <a:r>
            <a:rPr lang="en-GB" dirty="0" smtClean="0"/>
            <a:t> Collaboration Platform </a:t>
          </a:r>
          <a:endParaRPr lang="en-US" dirty="0"/>
        </a:p>
      </dgm:t>
    </dgm:pt>
    <dgm:pt modelId="{E413A79F-BB6D-4D17-B325-AA2A8E2C5576}" type="parTrans" cxnId="{959676E9-4A9A-4D70-8227-4CC5B0EB9D2E}">
      <dgm:prSet/>
      <dgm:spPr/>
      <dgm:t>
        <a:bodyPr/>
        <a:lstStyle/>
        <a:p>
          <a:endParaRPr lang="en-US"/>
        </a:p>
      </dgm:t>
    </dgm:pt>
    <dgm:pt modelId="{C8B19703-AF8A-443C-A66B-182598940DB9}" type="sibTrans" cxnId="{959676E9-4A9A-4D70-8227-4CC5B0EB9D2E}">
      <dgm:prSet/>
      <dgm:spPr/>
      <dgm:t>
        <a:bodyPr/>
        <a:lstStyle/>
        <a:p>
          <a:endParaRPr lang="en-US"/>
        </a:p>
      </dgm:t>
    </dgm:pt>
    <dgm:pt modelId="{7B909123-2914-43DA-8FCB-A3213D27F323}">
      <dgm:prSet phldrT="[Text]"/>
      <dgm:spPr/>
      <dgm:t>
        <a:bodyPr/>
        <a:lstStyle/>
        <a:p>
          <a:r>
            <a:rPr lang="en-GB" dirty="0" smtClean="0"/>
            <a:t>Supporting collaboration </a:t>
          </a:r>
          <a:endParaRPr lang="en-US" dirty="0"/>
        </a:p>
      </dgm:t>
    </dgm:pt>
    <dgm:pt modelId="{08371BF1-DA02-4FA1-9852-CAFF0B2DA3E0}" type="parTrans" cxnId="{6F9768A2-8617-46CA-B2FF-5C3E1CFCBDC0}">
      <dgm:prSet/>
      <dgm:spPr/>
      <dgm:t>
        <a:bodyPr/>
        <a:lstStyle/>
        <a:p>
          <a:endParaRPr lang="en-US"/>
        </a:p>
      </dgm:t>
    </dgm:pt>
    <dgm:pt modelId="{A78644B4-186D-480F-9CDC-CBB5FA51637E}" type="sibTrans" cxnId="{6F9768A2-8617-46CA-B2FF-5C3E1CFCBDC0}">
      <dgm:prSet/>
      <dgm:spPr/>
      <dgm:t>
        <a:bodyPr/>
        <a:lstStyle/>
        <a:p>
          <a:endParaRPr lang="en-US"/>
        </a:p>
      </dgm:t>
    </dgm:pt>
    <dgm:pt modelId="{D0CA6FBD-1DE7-469B-B847-0F49B3757E5E}">
      <dgm:prSet phldrT="[Text]"/>
      <dgm:spPr/>
      <dgm:t>
        <a:bodyPr/>
        <a:lstStyle/>
        <a:p>
          <a:r>
            <a:rPr lang="en-GB" dirty="0" smtClean="0"/>
            <a:t>Supporting research process  </a:t>
          </a:r>
          <a:endParaRPr lang="en-US" dirty="0"/>
        </a:p>
      </dgm:t>
    </dgm:pt>
    <dgm:pt modelId="{F29AEC01-4211-425F-A313-BF8435556C4C}" type="parTrans" cxnId="{8817C79D-F7D4-4804-8346-D1B351A390D4}">
      <dgm:prSet/>
      <dgm:spPr/>
      <dgm:t>
        <a:bodyPr/>
        <a:lstStyle/>
        <a:p>
          <a:endParaRPr lang="en-US"/>
        </a:p>
      </dgm:t>
    </dgm:pt>
    <dgm:pt modelId="{C784870B-B26F-4D58-AC11-CE7366CDDD6F}" type="sibTrans" cxnId="{8817C79D-F7D4-4804-8346-D1B351A390D4}">
      <dgm:prSet/>
      <dgm:spPr/>
      <dgm:t>
        <a:bodyPr/>
        <a:lstStyle/>
        <a:p>
          <a:endParaRPr lang="en-US"/>
        </a:p>
      </dgm:t>
    </dgm:pt>
    <dgm:pt modelId="{46EBEDF3-5A15-4A5C-9F7F-53EB9641AC1F}">
      <dgm:prSet phldrT="[Text]"/>
      <dgm:spPr/>
      <dgm:t>
        <a:bodyPr/>
        <a:lstStyle/>
        <a:p>
          <a:r>
            <a:rPr lang="en-GB" dirty="0" smtClean="0"/>
            <a:t>Analytics Marketplace</a:t>
          </a:r>
          <a:endParaRPr lang="en-US" dirty="0"/>
        </a:p>
      </dgm:t>
    </dgm:pt>
    <dgm:pt modelId="{FCF2E216-3019-44E1-9A92-4203E577D5CE}" type="parTrans" cxnId="{88C747F0-E54E-40E9-BCCC-2B41A17E4831}">
      <dgm:prSet/>
      <dgm:spPr/>
      <dgm:t>
        <a:bodyPr/>
        <a:lstStyle/>
        <a:p>
          <a:endParaRPr lang="en-US"/>
        </a:p>
      </dgm:t>
    </dgm:pt>
    <dgm:pt modelId="{8FDA3939-02EE-4213-9555-D37811BE5419}" type="sibTrans" cxnId="{88C747F0-E54E-40E9-BCCC-2B41A17E4831}">
      <dgm:prSet/>
      <dgm:spPr/>
      <dgm:t>
        <a:bodyPr/>
        <a:lstStyle/>
        <a:p>
          <a:endParaRPr lang="en-US"/>
        </a:p>
      </dgm:t>
    </dgm:pt>
    <dgm:pt modelId="{C4285F10-3CE7-4554-A39D-020A39788AF8}">
      <dgm:prSet phldrT="[Text]"/>
      <dgm:spPr/>
      <dgm:t>
        <a:bodyPr/>
        <a:lstStyle/>
        <a:p>
          <a:r>
            <a:rPr lang="en-GB" dirty="0" smtClean="0"/>
            <a:t>Access to the world’s most advanced analytics tools </a:t>
          </a:r>
          <a:endParaRPr lang="en-US" dirty="0"/>
        </a:p>
      </dgm:t>
    </dgm:pt>
    <dgm:pt modelId="{A9E4409A-108C-4742-AF44-9C83BC88F943}" type="parTrans" cxnId="{E10E8086-3B98-47D6-9902-002D5A8C5956}">
      <dgm:prSet/>
      <dgm:spPr/>
      <dgm:t>
        <a:bodyPr/>
        <a:lstStyle/>
        <a:p>
          <a:endParaRPr lang="en-US"/>
        </a:p>
      </dgm:t>
    </dgm:pt>
    <dgm:pt modelId="{26A5FC2A-D519-4EBA-B94E-D9472B94D3A1}" type="sibTrans" cxnId="{E10E8086-3B98-47D6-9902-002D5A8C5956}">
      <dgm:prSet/>
      <dgm:spPr/>
      <dgm:t>
        <a:bodyPr/>
        <a:lstStyle/>
        <a:p>
          <a:endParaRPr lang="en-US"/>
        </a:p>
      </dgm:t>
    </dgm:pt>
    <dgm:pt modelId="{2C881622-E4E4-41B5-AC67-488CDBCE1F3B}">
      <dgm:prSet phldrT="[Text]"/>
      <dgm:spPr/>
      <dgm:t>
        <a:bodyPr/>
        <a:lstStyle/>
        <a:p>
          <a:r>
            <a:rPr lang="en-GB" dirty="0" smtClean="0"/>
            <a:t>Open API allows both open source and proprietary application software to plug-in </a:t>
          </a:r>
          <a:endParaRPr lang="en-US" dirty="0"/>
        </a:p>
      </dgm:t>
    </dgm:pt>
    <dgm:pt modelId="{00F00F01-4A19-471A-8103-0AAE16713511}" type="parTrans" cxnId="{B737FBCA-DEAD-4FF5-AEAD-3DCA56EF497B}">
      <dgm:prSet/>
      <dgm:spPr/>
      <dgm:t>
        <a:bodyPr/>
        <a:lstStyle/>
        <a:p>
          <a:endParaRPr lang="en-US"/>
        </a:p>
      </dgm:t>
    </dgm:pt>
    <dgm:pt modelId="{2FAD60DB-F959-4460-ABAA-B11D318121D7}" type="sibTrans" cxnId="{B737FBCA-DEAD-4FF5-AEAD-3DCA56EF497B}">
      <dgm:prSet/>
      <dgm:spPr/>
      <dgm:t>
        <a:bodyPr/>
        <a:lstStyle/>
        <a:p>
          <a:endParaRPr lang="en-US"/>
        </a:p>
      </dgm:t>
    </dgm:pt>
    <dgm:pt modelId="{34D3890E-3577-4D56-AB8F-0CBB3FDBEAA6}">
      <dgm:prSet phldrT="[Text]"/>
      <dgm:spPr/>
      <dgm:t>
        <a:bodyPr/>
        <a:lstStyle/>
        <a:p>
          <a:r>
            <a:rPr lang="en-GB" dirty="0" smtClean="0"/>
            <a:t>TR Data Hub </a:t>
          </a:r>
          <a:endParaRPr lang="en-US" dirty="0"/>
        </a:p>
      </dgm:t>
    </dgm:pt>
    <dgm:pt modelId="{634ADE69-79F5-422D-8F55-4CA3D473FBBA}" type="parTrans" cxnId="{54A7D2FF-B66C-47A3-B12E-63D73484D189}">
      <dgm:prSet/>
      <dgm:spPr/>
      <dgm:t>
        <a:bodyPr/>
        <a:lstStyle/>
        <a:p>
          <a:endParaRPr lang="en-US"/>
        </a:p>
      </dgm:t>
    </dgm:pt>
    <dgm:pt modelId="{637336FA-61A4-4B1E-B5AF-05EE9615AD5A}" type="sibTrans" cxnId="{54A7D2FF-B66C-47A3-B12E-63D73484D189}">
      <dgm:prSet/>
      <dgm:spPr/>
      <dgm:t>
        <a:bodyPr/>
        <a:lstStyle/>
        <a:p>
          <a:endParaRPr lang="en-US"/>
        </a:p>
      </dgm:t>
    </dgm:pt>
    <dgm:pt modelId="{C2DCEA24-EFDD-42A5-8740-5527079CFD35}">
      <dgm:prSet phldrT="[Text]"/>
      <dgm:spPr/>
      <dgm:t>
        <a:bodyPr/>
        <a:lstStyle/>
        <a:p>
          <a:r>
            <a:rPr lang="en-GB" dirty="0" smtClean="0"/>
            <a:t>Infrastructure for TR data management  </a:t>
          </a:r>
          <a:endParaRPr lang="en-US" dirty="0"/>
        </a:p>
      </dgm:t>
    </dgm:pt>
    <dgm:pt modelId="{D484D37E-A698-4083-B908-A924C4B33060}" type="parTrans" cxnId="{5B7EB36D-30EC-4DC9-9A25-98A4AC2CB685}">
      <dgm:prSet/>
      <dgm:spPr/>
      <dgm:t>
        <a:bodyPr/>
        <a:lstStyle/>
        <a:p>
          <a:endParaRPr lang="en-US"/>
        </a:p>
      </dgm:t>
    </dgm:pt>
    <dgm:pt modelId="{958ED2C0-0A12-49E8-BB66-812EF0CFB2C0}" type="sibTrans" cxnId="{5B7EB36D-30EC-4DC9-9A25-98A4AC2CB685}">
      <dgm:prSet/>
      <dgm:spPr/>
      <dgm:t>
        <a:bodyPr/>
        <a:lstStyle/>
        <a:p>
          <a:endParaRPr lang="en-US"/>
        </a:p>
      </dgm:t>
    </dgm:pt>
    <dgm:pt modelId="{96B536C5-9E6C-4226-BDDE-CD79080B50CD}">
      <dgm:prSet phldrT="[Text]"/>
      <dgm:spPr/>
      <dgm:t>
        <a:bodyPr/>
        <a:lstStyle/>
        <a:p>
          <a:r>
            <a:rPr lang="en-GB" dirty="0" err="1" smtClean="0"/>
            <a:t>Curation</a:t>
          </a:r>
          <a:r>
            <a:rPr lang="en-GB" dirty="0" smtClean="0"/>
            <a:t> support for  content building </a:t>
          </a:r>
          <a:endParaRPr lang="en-US" dirty="0"/>
        </a:p>
      </dgm:t>
    </dgm:pt>
    <dgm:pt modelId="{A0F0D580-E894-45EC-AAA9-792DDD8F879E}" type="parTrans" cxnId="{55FD0958-CBFE-474D-B659-9BF199FC1BB3}">
      <dgm:prSet/>
      <dgm:spPr/>
      <dgm:t>
        <a:bodyPr/>
        <a:lstStyle/>
        <a:p>
          <a:endParaRPr lang="en-US"/>
        </a:p>
      </dgm:t>
    </dgm:pt>
    <dgm:pt modelId="{B106A606-32D2-4C0B-BCE5-8299D20FF1A1}" type="sibTrans" cxnId="{55FD0958-CBFE-474D-B659-9BF199FC1BB3}">
      <dgm:prSet/>
      <dgm:spPr/>
      <dgm:t>
        <a:bodyPr/>
        <a:lstStyle/>
        <a:p>
          <a:endParaRPr lang="en-US"/>
        </a:p>
      </dgm:t>
    </dgm:pt>
    <dgm:pt modelId="{49E95138-3878-4416-ABBA-533A00A04997}">
      <dgm:prSet phldrT="[Text]"/>
      <dgm:spPr/>
      <dgm:t>
        <a:bodyPr/>
        <a:lstStyle/>
        <a:p>
          <a:r>
            <a:rPr lang="en-GB" dirty="0" smtClean="0"/>
            <a:t>Supporting IP capturing and management </a:t>
          </a:r>
          <a:endParaRPr lang="en-US" dirty="0"/>
        </a:p>
      </dgm:t>
    </dgm:pt>
    <dgm:pt modelId="{2F10AC92-ABD2-4784-B48B-AC621AB94D6E}" type="parTrans" cxnId="{896E8C48-E916-4D6F-B637-088D42A098F6}">
      <dgm:prSet/>
      <dgm:spPr/>
      <dgm:t>
        <a:bodyPr/>
        <a:lstStyle/>
        <a:p>
          <a:endParaRPr lang="en-US"/>
        </a:p>
      </dgm:t>
    </dgm:pt>
    <dgm:pt modelId="{2C7CFE1A-2A6D-4A62-B04B-B9247F544487}" type="sibTrans" cxnId="{896E8C48-E916-4D6F-B637-088D42A098F6}">
      <dgm:prSet/>
      <dgm:spPr/>
      <dgm:t>
        <a:bodyPr/>
        <a:lstStyle/>
        <a:p>
          <a:endParaRPr lang="en-US"/>
        </a:p>
      </dgm:t>
    </dgm:pt>
    <dgm:pt modelId="{8C7F9D09-43A7-4A82-9E32-7BA21D0F3137}">
      <dgm:prSet phldrT="[Text]"/>
      <dgm:spPr/>
      <dgm:t>
        <a:bodyPr/>
        <a:lstStyle/>
        <a:p>
          <a:r>
            <a:rPr lang="en-GB" dirty="0" smtClean="0"/>
            <a:t>Liking data with expertise for analysis </a:t>
          </a:r>
          <a:endParaRPr lang="en-US" dirty="0"/>
        </a:p>
      </dgm:t>
    </dgm:pt>
    <dgm:pt modelId="{6F60D255-B8AA-470B-9EE2-6C919E152181}" type="parTrans" cxnId="{F77E794A-5132-4360-BAF5-C6AF2EC4C79A}">
      <dgm:prSet/>
      <dgm:spPr/>
      <dgm:t>
        <a:bodyPr/>
        <a:lstStyle/>
        <a:p>
          <a:endParaRPr lang="en-US"/>
        </a:p>
      </dgm:t>
    </dgm:pt>
    <dgm:pt modelId="{7969798C-3AF9-4E6D-9B00-BD2D5C525D57}" type="sibTrans" cxnId="{F77E794A-5132-4360-BAF5-C6AF2EC4C79A}">
      <dgm:prSet/>
      <dgm:spPr/>
      <dgm:t>
        <a:bodyPr/>
        <a:lstStyle/>
        <a:p>
          <a:endParaRPr lang="en-US"/>
        </a:p>
      </dgm:t>
    </dgm:pt>
    <dgm:pt modelId="{F544F0ED-8E67-4F31-AA4F-1FE62E76518B}">
      <dgm:prSet phldrT="[Text]"/>
      <dgm:spPr/>
      <dgm:t>
        <a:bodyPr/>
        <a:lstStyle/>
        <a:p>
          <a:r>
            <a:rPr lang="en-GB" dirty="0" smtClean="0"/>
            <a:t>Data integration support </a:t>
          </a:r>
          <a:endParaRPr lang="en-US" dirty="0"/>
        </a:p>
      </dgm:t>
    </dgm:pt>
    <dgm:pt modelId="{E69392B1-30DE-4713-95AA-204DC0C42F9D}" type="parTrans" cxnId="{5CCEDE79-A296-4A10-970D-44E7D1F75FE2}">
      <dgm:prSet/>
      <dgm:spPr/>
      <dgm:t>
        <a:bodyPr/>
        <a:lstStyle/>
        <a:p>
          <a:endParaRPr lang="en-US"/>
        </a:p>
      </dgm:t>
    </dgm:pt>
    <dgm:pt modelId="{60AECED7-00E3-455C-BA4D-B343A0FA5C56}" type="sibTrans" cxnId="{5CCEDE79-A296-4A10-970D-44E7D1F75FE2}">
      <dgm:prSet/>
      <dgm:spPr/>
      <dgm:t>
        <a:bodyPr/>
        <a:lstStyle/>
        <a:p>
          <a:endParaRPr lang="en-US"/>
        </a:p>
      </dgm:t>
    </dgm:pt>
    <dgm:pt modelId="{14E76E5F-3900-4986-9656-E00A9DB0324A}">
      <dgm:prSet phldrT="[Text]"/>
      <dgm:spPr/>
      <dgm:t>
        <a:bodyPr/>
        <a:lstStyle/>
        <a:p>
          <a:r>
            <a:rPr lang="en-GB" dirty="0" smtClean="0"/>
            <a:t>Secure data sharing </a:t>
          </a:r>
          <a:endParaRPr lang="en-US" dirty="0"/>
        </a:p>
      </dgm:t>
    </dgm:pt>
    <dgm:pt modelId="{DA9141A3-6514-4BDE-9F20-2A8A44A2CCA1}" type="parTrans" cxnId="{A8EBA707-F90B-49A4-AB85-346B80C5B4D3}">
      <dgm:prSet/>
      <dgm:spPr/>
      <dgm:t>
        <a:bodyPr/>
        <a:lstStyle/>
        <a:p>
          <a:endParaRPr lang="en-US"/>
        </a:p>
      </dgm:t>
    </dgm:pt>
    <dgm:pt modelId="{05364CBC-250F-45D8-BB15-9282108B3350}" type="sibTrans" cxnId="{A8EBA707-F90B-49A4-AB85-346B80C5B4D3}">
      <dgm:prSet/>
      <dgm:spPr/>
      <dgm:t>
        <a:bodyPr/>
        <a:lstStyle/>
        <a:p>
          <a:endParaRPr lang="en-US"/>
        </a:p>
      </dgm:t>
    </dgm:pt>
    <dgm:pt modelId="{6EDB732F-E577-4E2D-9959-BD41A51C0414}" type="pres">
      <dgm:prSet presAssocID="{A0C9E6F7-A26B-4921-8148-CB88AC76CAC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F319DAC-1558-4DE0-BCC8-35F0EC530B01}" type="pres">
      <dgm:prSet presAssocID="{24586BC1-6F89-471E-B778-A85FC3A74DD3}" presName="comp" presStyleCnt="0"/>
      <dgm:spPr/>
    </dgm:pt>
    <dgm:pt modelId="{A4CEE388-0032-44B9-A829-09C433F4969E}" type="pres">
      <dgm:prSet presAssocID="{24586BC1-6F89-471E-B778-A85FC3A74DD3}" presName="box" presStyleLbl="node1" presStyleIdx="0" presStyleCnt="3"/>
      <dgm:spPr/>
      <dgm:t>
        <a:bodyPr/>
        <a:lstStyle/>
        <a:p>
          <a:endParaRPr lang="en-US"/>
        </a:p>
      </dgm:t>
    </dgm:pt>
    <dgm:pt modelId="{95F0D530-41C8-49C1-A378-D8A53FBBB391}" type="pres">
      <dgm:prSet presAssocID="{24586BC1-6F89-471E-B778-A85FC3A74DD3}" presName="img" presStyleLbl="fgImgPlace1" presStyleIdx="0" presStyleCnt="3" custScaleX="109562" custScaleY="1123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3BDE2D-C7AD-4BAA-AFAD-88EC7AA317EC}" type="pres">
      <dgm:prSet presAssocID="{24586BC1-6F89-471E-B778-A85FC3A74DD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AA40D-4793-47F1-A834-81F5A67171F2}" type="pres">
      <dgm:prSet presAssocID="{C8B19703-AF8A-443C-A66B-182598940DB9}" presName="spacer" presStyleCnt="0"/>
      <dgm:spPr/>
    </dgm:pt>
    <dgm:pt modelId="{93195837-9C70-403A-8815-6910B101A18F}" type="pres">
      <dgm:prSet presAssocID="{46EBEDF3-5A15-4A5C-9F7F-53EB9641AC1F}" presName="comp" presStyleCnt="0"/>
      <dgm:spPr/>
    </dgm:pt>
    <dgm:pt modelId="{C3D0460F-00C4-4FBE-99DC-F38B4BBC99C0}" type="pres">
      <dgm:prSet presAssocID="{46EBEDF3-5A15-4A5C-9F7F-53EB9641AC1F}" presName="box" presStyleLbl="node1" presStyleIdx="1" presStyleCnt="3"/>
      <dgm:spPr/>
      <dgm:t>
        <a:bodyPr/>
        <a:lstStyle/>
        <a:p>
          <a:endParaRPr lang="en-US"/>
        </a:p>
      </dgm:t>
    </dgm:pt>
    <dgm:pt modelId="{B8C43233-8754-48AA-A0BD-76C107DAD573}" type="pres">
      <dgm:prSet presAssocID="{46EBEDF3-5A15-4A5C-9F7F-53EB9641AC1F}" presName="img" presStyleLbl="fgImgPlace1" presStyleIdx="1" presStyleCnt="3"/>
      <dgm:spPr/>
    </dgm:pt>
    <dgm:pt modelId="{A438C528-BA1D-417F-BC5F-4920D5ACC401}" type="pres">
      <dgm:prSet presAssocID="{46EBEDF3-5A15-4A5C-9F7F-53EB9641AC1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3F981-CBB3-405A-A3A4-AB61B57CD3EE}" type="pres">
      <dgm:prSet presAssocID="{8FDA3939-02EE-4213-9555-D37811BE5419}" presName="spacer" presStyleCnt="0"/>
      <dgm:spPr/>
    </dgm:pt>
    <dgm:pt modelId="{33281224-BAB3-4DA1-A232-EB61411BA35C}" type="pres">
      <dgm:prSet presAssocID="{34D3890E-3577-4D56-AB8F-0CBB3FDBEAA6}" presName="comp" presStyleCnt="0"/>
      <dgm:spPr/>
    </dgm:pt>
    <dgm:pt modelId="{5BA80F5E-BE55-4110-96DF-C94E068BF1A1}" type="pres">
      <dgm:prSet presAssocID="{34D3890E-3577-4D56-AB8F-0CBB3FDBEAA6}" presName="box" presStyleLbl="node1" presStyleIdx="2" presStyleCnt="3"/>
      <dgm:spPr/>
      <dgm:t>
        <a:bodyPr/>
        <a:lstStyle/>
        <a:p>
          <a:endParaRPr lang="en-US"/>
        </a:p>
      </dgm:t>
    </dgm:pt>
    <dgm:pt modelId="{CA36D03E-7411-4AC2-9171-B5BBD3037C6A}" type="pres">
      <dgm:prSet presAssocID="{34D3890E-3577-4D56-AB8F-0CBB3FDBEAA6}" presName="img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585EA5D-557A-435B-935D-7617D2F4C784}" type="pres">
      <dgm:prSet presAssocID="{34D3890E-3577-4D56-AB8F-0CBB3FDBEAA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22335-5028-47AE-9AF4-BAE5A7B82620}" type="presOf" srcId="{C2DCEA24-EFDD-42A5-8740-5527079CFD35}" destId="{6585EA5D-557A-435B-935D-7617D2F4C784}" srcOrd="1" destOrd="1" presId="urn:microsoft.com/office/officeart/2005/8/layout/vList4"/>
    <dgm:cxn modelId="{5CCEDE79-A296-4A10-970D-44E7D1F75FE2}" srcId="{34D3890E-3577-4D56-AB8F-0CBB3FDBEAA6}" destId="{F544F0ED-8E67-4F31-AA4F-1FE62E76518B}" srcOrd="2" destOrd="0" parTransId="{E69392B1-30DE-4713-95AA-204DC0C42F9D}" sibTransId="{60AECED7-00E3-455C-BA4D-B343A0FA5C56}"/>
    <dgm:cxn modelId="{06B3B6F0-D427-4427-8457-F1B9A846241F}" type="presOf" srcId="{24586BC1-6F89-471E-B778-A85FC3A74DD3}" destId="{FE3BDE2D-C7AD-4BAA-AFAD-88EC7AA317EC}" srcOrd="1" destOrd="0" presId="urn:microsoft.com/office/officeart/2005/8/layout/vList4"/>
    <dgm:cxn modelId="{4762AD9A-14C0-4D11-AC5A-98E81B86F68E}" type="presOf" srcId="{46EBEDF3-5A15-4A5C-9F7F-53EB9641AC1F}" destId="{C3D0460F-00C4-4FBE-99DC-F38B4BBC99C0}" srcOrd="0" destOrd="0" presId="urn:microsoft.com/office/officeart/2005/8/layout/vList4"/>
    <dgm:cxn modelId="{9CED0CAB-BE97-4B85-8B66-9CFE1C5FDA58}" type="presOf" srcId="{D0CA6FBD-1DE7-469B-B847-0F49B3757E5E}" destId="{A4CEE388-0032-44B9-A829-09C433F4969E}" srcOrd="0" destOrd="2" presId="urn:microsoft.com/office/officeart/2005/8/layout/vList4"/>
    <dgm:cxn modelId="{48B40150-A597-420A-AD1E-F4B9994B9DDA}" type="presOf" srcId="{F544F0ED-8E67-4F31-AA4F-1FE62E76518B}" destId="{6585EA5D-557A-435B-935D-7617D2F4C784}" srcOrd="1" destOrd="3" presId="urn:microsoft.com/office/officeart/2005/8/layout/vList4"/>
    <dgm:cxn modelId="{4BCEB954-71EB-429B-8922-EC289DCB984F}" type="presOf" srcId="{96B536C5-9E6C-4226-BDDE-CD79080B50CD}" destId="{6585EA5D-557A-435B-935D-7617D2F4C784}" srcOrd="1" destOrd="2" presId="urn:microsoft.com/office/officeart/2005/8/layout/vList4"/>
    <dgm:cxn modelId="{6F9768A2-8617-46CA-B2FF-5C3E1CFCBDC0}" srcId="{24586BC1-6F89-471E-B778-A85FC3A74DD3}" destId="{7B909123-2914-43DA-8FCB-A3213D27F323}" srcOrd="0" destOrd="0" parTransId="{08371BF1-DA02-4FA1-9852-CAFF0B2DA3E0}" sibTransId="{A78644B4-186D-480F-9CDC-CBB5FA51637E}"/>
    <dgm:cxn modelId="{91F71A79-8E25-4F96-A070-9159FF520F27}" type="presOf" srcId="{A0C9E6F7-A26B-4921-8148-CB88AC76CAC5}" destId="{6EDB732F-E577-4E2D-9959-BD41A51C0414}" srcOrd="0" destOrd="0" presId="urn:microsoft.com/office/officeart/2005/8/layout/vList4"/>
    <dgm:cxn modelId="{896E8C48-E916-4D6F-B637-088D42A098F6}" srcId="{24586BC1-6F89-471E-B778-A85FC3A74DD3}" destId="{49E95138-3878-4416-ABBA-533A00A04997}" srcOrd="2" destOrd="0" parTransId="{2F10AC92-ABD2-4784-B48B-AC621AB94D6E}" sibTransId="{2C7CFE1A-2A6D-4A62-B04B-B9247F544487}"/>
    <dgm:cxn modelId="{A8EBA707-F90B-49A4-AB85-346B80C5B4D3}" srcId="{34D3890E-3577-4D56-AB8F-0CBB3FDBEAA6}" destId="{14E76E5F-3900-4986-9656-E00A9DB0324A}" srcOrd="3" destOrd="0" parTransId="{DA9141A3-6514-4BDE-9F20-2A8A44A2CCA1}" sibTransId="{05364CBC-250F-45D8-BB15-9282108B3350}"/>
    <dgm:cxn modelId="{01A41E6A-B7AF-4300-B6CC-B625D2E1E7C3}" type="presOf" srcId="{7B909123-2914-43DA-8FCB-A3213D27F323}" destId="{A4CEE388-0032-44B9-A829-09C433F4969E}" srcOrd="0" destOrd="1" presId="urn:microsoft.com/office/officeart/2005/8/layout/vList4"/>
    <dgm:cxn modelId="{D07BA5F0-44B6-4D2F-9D98-C4607A568254}" type="presOf" srcId="{C4285F10-3CE7-4554-A39D-020A39788AF8}" destId="{C3D0460F-00C4-4FBE-99DC-F38B4BBC99C0}" srcOrd="0" destOrd="1" presId="urn:microsoft.com/office/officeart/2005/8/layout/vList4"/>
    <dgm:cxn modelId="{F77E794A-5132-4360-BAF5-C6AF2EC4C79A}" srcId="{46EBEDF3-5A15-4A5C-9F7F-53EB9641AC1F}" destId="{8C7F9D09-43A7-4A82-9E32-7BA21D0F3137}" srcOrd="2" destOrd="0" parTransId="{6F60D255-B8AA-470B-9EE2-6C919E152181}" sibTransId="{7969798C-3AF9-4E6D-9B00-BD2D5C525D57}"/>
    <dgm:cxn modelId="{3DB279C7-29BA-453C-B9C8-95B307D92C5C}" type="presOf" srcId="{34D3890E-3577-4D56-AB8F-0CBB3FDBEAA6}" destId="{5BA80F5E-BE55-4110-96DF-C94E068BF1A1}" srcOrd="0" destOrd="0" presId="urn:microsoft.com/office/officeart/2005/8/layout/vList4"/>
    <dgm:cxn modelId="{54A7D2FF-B66C-47A3-B12E-63D73484D189}" srcId="{A0C9E6F7-A26B-4921-8148-CB88AC76CAC5}" destId="{34D3890E-3577-4D56-AB8F-0CBB3FDBEAA6}" srcOrd="2" destOrd="0" parTransId="{634ADE69-79F5-422D-8F55-4CA3D473FBBA}" sibTransId="{637336FA-61A4-4B1E-B5AF-05EE9615AD5A}"/>
    <dgm:cxn modelId="{0B95E715-E4FB-49ED-8189-57E1E5AC120F}" type="presOf" srcId="{F544F0ED-8E67-4F31-AA4F-1FE62E76518B}" destId="{5BA80F5E-BE55-4110-96DF-C94E068BF1A1}" srcOrd="0" destOrd="3" presId="urn:microsoft.com/office/officeart/2005/8/layout/vList4"/>
    <dgm:cxn modelId="{6EF845F0-5182-4248-89CB-E74ADA515574}" type="presOf" srcId="{2C881622-E4E4-41B5-AC67-488CDBCE1F3B}" destId="{A438C528-BA1D-417F-BC5F-4920D5ACC401}" srcOrd="1" destOrd="2" presId="urn:microsoft.com/office/officeart/2005/8/layout/vList4"/>
    <dgm:cxn modelId="{F11BD333-2ADD-421C-9F8B-16045CD295A5}" type="presOf" srcId="{24586BC1-6F89-471E-B778-A85FC3A74DD3}" destId="{A4CEE388-0032-44B9-A829-09C433F4969E}" srcOrd="0" destOrd="0" presId="urn:microsoft.com/office/officeart/2005/8/layout/vList4"/>
    <dgm:cxn modelId="{95FC29A9-C99F-4FED-8845-379CAA4B4068}" type="presOf" srcId="{49E95138-3878-4416-ABBA-533A00A04997}" destId="{FE3BDE2D-C7AD-4BAA-AFAD-88EC7AA317EC}" srcOrd="1" destOrd="3" presId="urn:microsoft.com/office/officeart/2005/8/layout/vList4"/>
    <dgm:cxn modelId="{5B7EB36D-30EC-4DC9-9A25-98A4AC2CB685}" srcId="{34D3890E-3577-4D56-AB8F-0CBB3FDBEAA6}" destId="{C2DCEA24-EFDD-42A5-8740-5527079CFD35}" srcOrd="0" destOrd="0" parTransId="{D484D37E-A698-4083-B908-A924C4B33060}" sibTransId="{958ED2C0-0A12-49E8-BB66-812EF0CFB2C0}"/>
    <dgm:cxn modelId="{C40CEE84-ECAE-4383-884F-05F321970444}" type="presOf" srcId="{C4285F10-3CE7-4554-A39D-020A39788AF8}" destId="{A438C528-BA1D-417F-BC5F-4920D5ACC401}" srcOrd="1" destOrd="1" presId="urn:microsoft.com/office/officeart/2005/8/layout/vList4"/>
    <dgm:cxn modelId="{8771A030-ECB5-4306-A907-7093F8FAB4B5}" type="presOf" srcId="{D0CA6FBD-1DE7-469B-B847-0F49B3757E5E}" destId="{FE3BDE2D-C7AD-4BAA-AFAD-88EC7AA317EC}" srcOrd="1" destOrd="2" presId="urn:microsoft.com/office/officeart/2005/8/layout/vList4"/>
    <dgm:cxn modelId="{F818B0AF-5497-4D34-A946-21682EE24208}" type="presOf" srcId="{C2DCEA24-EFDD-42A5-8740-5527079CFD35}" destId="{5BA80F5E-BE55-4110-96DF-C94E068BF1A1}" srcOrd="0" destOrd="1" presId="urn:microsoft.com/office/officeart/2005/8/layout/vList4"/>
    <dgm:cxn modelId="{B737FBCA-DEAD-4FF5-AEAD-3DCA56EF497B}" srcId="{46EBEDF3-5A15-4A5C-9F7F-53EB9641AC1F}" destId="{2C881622-E4E4-41B5-AC67-488CDBCE1F3B}" srcOrd="1" destOrd="0" parTransId="{00F00F01-4A19-471A-8103-0AAE16713511}" sibTransId="{2FAD60DB-F959-4460-ABAA-B11D318121D7}"/>
    <dgm:cxn modelId="{BD0D0725-CB48-4395-A25A-D4ADCF7D0985}" type="presOf" srcId="{49E95138-3878-4416-ABBA-533A00A04997}" destId="{A4CEE388-0032-44B9-A829-09C433F4969E}" srcOrd="0" destOrd="3" presId="urn:microsoft.com/office/officeart/2005/8/layout/vList4"/>
    <dgm:cxn modelId="{31E71F99-D004-4C02-82B3-539FED217767}" type="presOf" srcId="{8C7F9D09-43A7-4A82-9E32-7BA21D0F3137}" destId="{C3D0460F-00C4-4FBE-99DC-F38B4BBC99C0}" srcOrd="0" destOrd="3" presId="urn:microsoft.com/office/officeart/2005/8/layout/vList4"/>
    <dgm:cxn modelId="{482D27AB-5879-4F83-9E1C-6A9D6EC55478}" type="presOf" srcId="{96B536C5-9E6C-4226-BDDE-CD79080B50CD}" destId="{5BA80F5E-BE55-4110-96DF-C94E068BF1A1}" srcOrd="0" destOrd="2" presId="urn:microsoft.com/office/officeart/2005/8/layout/vList4"/>
    <dgm:cxn modelId="{959676E9-4A9A-4D70-8227-4CC5B0EB9D2E}" srcId="{A0C9E6F7-A26B-4921-8148-CB88AC76CAC5}" destId="{24586BC1-6F89-471E-B778-A85FC3A74DD3}" srcOrd="0" destOrd="0" parTransId="{E413A79F-BB6D-4D17-B325-AA2A8E2C5576}" sibTransId="{C8B19703-AF8A-443C-A66B-182598940DB9}"/>
    <dgm:cxn modelId="{E10E8086-3B98-47D6-9902-002D5A8C5956}" srcId="{46EBEDF3-5A15-4A5C-9F7F-53EB9641AC1F}" destId="{C4285F10-3CE7-4554-A39D-020A39788AF8}" srcOrd="0" destOrd="0" parTransId="{A9E4409A-108C-4742-AF44-9C83BC88F943}" sibTransId="{26A5FC2A-D519-4EBA-B94E-D9472B94D3A1}"/>
    <dgm:cxn modelId="{8817C79D-F7D4-4804-8346-D1B351A390D4}" srcId="{24586BC1-6F89-471E-B778-A85FC3A74DD3}" destId="{D0CA6FBD-1DE7-469B-B847-0F49B3757E5E}" srcOrd="1" destOrd="0" parTransId="{F29AEC01-4211-425F-A313-BF8435556C4C}" sibTransId="{C784870B-B26F-4D58-AC11-CE7366CDDD6F}"/>
    <dgm:cxn modelId="{55FD0958-CBFE-474D-B659-9BF199FC1BB3}" srcId="{34D3890E-3577-4D56-AB8F-0CBB3FDBEAA6}" destId="{96B536C5-9E6C-4226-BDDE-CD79080B50CD}" srcOrd="1" destOrd="0" parTransId="{A0F0D580-E894-45EC-AAA9-792DDD8F879E}" sibTransId="{B106A606-32D2-4C0B-BCE5-8299D20FF1A1}"/>
    <dgm:cxn modelId="{CF5CFD75-12CA-4422-A937-17562DC89C67}" type="presOf" srcId="{8C7F9D09-43A7-4A82-9E32-7BA21D0F3137}" destId="{A438C528-BA1D-417F-BC5F-4920D5ACC401}" srcOrd="1" destOrd="3" presId="urn:microsoft.com/office/officeart/2005/8/layout/vList4"/>
    <dgm:cxn modelId="{22196CBA-652C-4641-81ED-C93AF6E66CC9}" type="presOf" srcId="{46EBEDF3-5A15-4A5C-9F7F-53EB9641AC1F}" destId="{A438C528-BA1D-417F-BC5F-4920D5ACC401}" srcOrd="1" destOrd="0" presId="urn:microsoft.com/office/officeart/2005/8/layout/vList4"/>
    <dgm:cxn modelId="{04B4813F-74BE-4BB8-8FA2-DC99EDE56BAC}" type="presOf" srcId="{7B909123-2914-43DA-8FCB-A3213D27F323}" destId="{FE3BDE2D-C7AD-4BAA-AFAD-88EC7AA317EC}" srcOrd="1" destOrd="1" presId="urn:microsoft.com/office/officeart/2005/8/layout/vList4"/>
    <dgm:cxn modelId="{87F19745-8D0C-4CCC-A2C6-AC0671AB7148}" type="presOf" srcId="{14E76E5F-3900-4986-9656-E00A9DB0324A}" destId="{5BA80F5E-BE55-4110-96DF-C94E068BF1A1}" srcOrd="0" destOrd="4" presId="urn:microsoft.com/office/officeart/2005/8/layout/vList4"/>
    <dgm:cxn modelId="{88C747F0-E54E-40E9-BCCC-2B41A17E4831}" srcId="{A0C9E6F7-A26B-4921-8148-CB88AC76CAC5}" destId="{46EBEDF3-5A15-4A5C-9F7F-53EB9641AC1F}" srcOrd="1" destOrd="0" parTransId="{FCF2E216-3019-44E1-9A92-4203E577D5CE}" sibTransId="{8FDA3939-02EE-4213-9555-D37811BE5419}"/>
    <dgm:cxn modelId="{D3BCED4B-1961-4AD7-8529-E926943E2EAD}" type="presOf" srcId="{2C881622-E4E4-41B5-AC67-488CDBCE1F3B}" destId="{C3D0460F-00C4-4FBE-99DC-F38B4BBC99C0}" srcOrd="0" destOrd="2" presId="urn:microsoft.com/office/officeart/2005/8/layout/vList4"/>
    <dgm:cxn modelId="{5F47C091-2D50-4C58-A75A-73134F49155F}" type="presOf" srcId="{14E76E5F-3900-4986-9656-E00A9DB0324A}" destId="{6585EA5D-557A-435B-935D-7617D2F4C784}" srcOrd="1" destOrd="4" presId="urn:microsoft.com/office/officeart/2005/8/layout/vList4"/>
    <dgm:cxn modelId="{CB0C4584-22A2-4B7B-A6DA-5B91F074AC95}" type="presOf" srcId="{34D3890E-3577-4D56-AB8F-0CBB3FDBEAA6}" destId="{6585EA5D-557A-435B-935D-7617D2F4C784}" srcOrd="1" destOrd="0" presId="urn:microsoft.com/office/officeart/2005/8/layout/vList4"/>
    <dgm:cxn modelId="{C2BE042C-E1DC-437B-AD5C-242687508703}" type="presParOf" srcId="{6EDB732F-E577-4E2D-9959-BD41A51C0414}" destId="{2F319DAC-1558-4DE0-BCC8-35F0EC530B01}" srcOrd="0" destOrd="0" presId="urn:microsoft.com/office/officeart/2005/8/layout/vList4"/>
    <dgm:cxn modelId="{4B1FACF9-99DD-471A-8A1D-CC554BD9842C}" type="presParOf" srcId="{2F319DAC-1558-4DE0-BCC8-35F0EC530B01}" destId="{A4CEE388-0032-44B9-A829-09C433F4969E}" srcOrd="0" destOrd="0" presId="urn:microsoft.com/office/officeart/2005/8/layout/vList4"/>
    <dgm:cxn modelId="{7C9D5C01-E66B-4854-A722-8C41A18634D6}" type="presParOf" srcId="{2F319DAC-1558-4DE0-BCC8-35F0EC530B01}" destId="{95F0D530-41C8-49C1-A378-D8A53FBBB391}" srcOrd="1" destOrd="0" presId="urn:microsoft.com/office/officeart/2005/8/layout/vList4"/>
    <dgm:cxn modelId="{144F446D-649F-4F46-9E1A-D19EEE5D01B2}" type="presParOf" srcId="{2F319DAC-1558-4DE0-BCC8-35F0EC530B01}" destId="{FE3BDE2D-C7AD-4BAA-AFAD-88EC7AA317EC}" srcOrd="2" destOrd="0" presId="urn:microsoft.com/office/officeart/2005/8/layout/vList4"/>
    <dgm:cxn modelId="{AC3A90B3-C40C-4016-A44D-0D56EFC0EEB1}" type="presParOf" srcId="{6EDB732F-E577-4E2D-9959-BD41A51C0414}" destId="{57EAA40D-4793-47F1-A834-81F5A67171F2}" srcOrd="1" destOrd="0" presId="urn:microsoft.com/office/officeart/2005/8/layout/vList4"/>
    <dgm:cxn modelId="{3E15245E-7FBA-4D58-B9E7-3D8C55DB3BD3}" type="presParOf" srcId="{6EDB732F-E577-4E2D-9959-BD41A51C0414}" destId="{93195837-9C70-403A-8815-6910B101A18F}" srcOrd="2" destOrd="0" presId="urn:microsoft.com/office/officeart/2005/8/layout/vList4"/>
    <dgm:cxn modelId="{69B39D56-328D-4F14-BE10-7BDC5AAD7C06}" type="presParOf" srcId="{93195837-9C70-403A-8815-6910B101A18F}" destId="{C3D0460F-00C4-4FBE-99DC-F38B4BBC99C0}" srcOrd="0" destOrd="0" presId="urn:microsoft.com/office/officeart/2005/8/layout/vList4"/>
    <dgm:cxn modelId="{46C6DEC0-A1A9-4A53-8635-2C9BF412FABC}" type="presParOf" srcId="{93195837-9C70-403A-8815-6910B101A18F}" destId="{B8C43233-8754-48AA-A0BD-76C107DAD573}" srcOrd="1" destOrd="0" presId="urn:microsoft.com/office/officeart/2005/8/layout/vList4"/>
    <dgm:cxn modelId="{26B80FE5-C6ED-4993-8E09-711CA9B50830}" type="presParOf" srcId="{93195837-9C70-403A-8815-6910B101A18F}" destId="{A438C528-BA1D-417F-BC5F-4920D5ACC401}" srcOrd="2" destOrd="0" presId="urn:microsoft.com/office/officeart/2005/8/layout/vList4"/>
    <dgm:cxn modelId="{4310505A-17B1-4085-9551-E80DE825621A}" type="presParOf" srcId="{6EDB732F-E577-4E2D-9959-BD41A51C0414}" destId="{8CC3F981-CBB3-405A-A3A4-AB61B57CD3EE}" srcOrd="3" destOrd="0" presId="urn:microsoft.com/office/officeart/2005/8/layout/vList4"/>
    <dgm:cxn modelId="{B80897AC-8960-48B2-8164-FA9232FEDA84}" type="presParOf" srcId="{6EDB732F-E577-4E2D-9959-BD41A51C0414}" destId="{33281224-BAB3-4DA1-A232-EB61411BA35C}" srcOrd="4" destOrd="0" presId="urn:microsoft.com/office/officeart/2005/8/layout/vList4"/>
    <dgm:cxn modelId="{6B0AD479-A2E1-4B8F-A588-BF0907E417E2}" type="presParOf" srcId="{33281224-BAB3-4DA1-A232-EB61411BA35C}" destId="{5BA80F5E-BE55-4110-96DF-C94E068BF1A1}" srcOrd="0" destOrd="0" presId="urn:microsoft.com/office/officeart/2005/8/layout/vList4"/>
    <dgm:cxn modelId="{3D48C6C6-0C4C-4860-8BC8-18F0BB17D318}" type="presParOf" srcId="{33281224-BAB3-4DA1-A232-EB61411BA35C}" destId="{CA36D03E-7411-4AC2-9171-B5BBD3037C6A}" srcOrd="1" destOrd="0" presId="urn:microsoft.com/office/officeart/2005/8/layout/vList4"/>
    <dgm:cxn modelId="{7B89E3E0-AE4F-4962-94FD-8AF84112CA06}" type="presParOf" srcId="{33281224-BAB3-4DA1-A232-EB61411BA35C}" destId="{6585EA5D-557A-435B-935D-7617D2F4C78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C70398-F666-470D-8B12-9314E8D327AC}" type="doc">
      <dgm:prSet loTypeId="urn:microsoft.com/office/officeart/2005/8/layout/venn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59AB32-DC63-4497-AEAD-9EB97A6537A4}">
      <dgm:prSet phldrT="[Text]"/>
      <dgm:spPr/>
      <dgm:t>
        <a:bodyPr/>
        <a:lstStyle/>
        <a:p>
          <a:r>
            <a:rPr lang="en-GB" smtClean="0"/>
            <a:t>Translational Project s</a:t>
          </a:r>
          <a:endParaRPr lang="en-US" dirty="0"/>
        </a:p>
      </dgm:t>
    </dgm:pt>
    <dgm:pt modelId="{8ED1DF97-1D3A-40AB-A620-C1B0ADE3593A}" type="parTrans" cxnId="{DAE103EA-240A-4932-9D18-0F0AA74A67AF}">
      <dgm:prSet/>
      <dgm:spPr/>
      <dgm:t>
        <a:bodyPr/>
        <a:lstStyle/>
        <a:p>
          <a:endParaRPr lang="en-US"/>
        </a:p>
      </dgm:t>
    </dgm:pt>
    <dgm:pt modelId="{D8C92C36-EAB3-437E-A108-30C4407EA41C}" type="sibTrans" cxnId="{DAE103EA-240A-4932-9D18-0F0AA74A67AF}">
      <dgm:prSet/>
      <dgm:spPr/>
      <dgm:t>
        <a:bodyPr/>
        <a:lstStyle/>
        <a:p>
          <a:endParaRPr lang="en-US"/>
        </a:p>
      </dgm:t>
    </dgm:pt>
    <dgm:pt modelId="{089DC730-6784-4F64-B095-091BE03CDD82}">
      <dgm:prSet phldrT="[Text]"/>
      <dgm:spPr/>
      <dgm:t>
        <a:bodyPr/>
        <a:lstStyle/>
        <a:p>
          <a:r>
            <a:rPr lang="en-GB" dirty="0" err="1" smtClean="0"/>
            <a:t>Curation</a:t>
          </a:r>
          <a:r>
            <a:rPr lang="en-GB" dirty="0" smtClean="0"/>
            <a:t> and Analytics  Services</a:t>
          </a:r>
          <a:endParaRPr lang="en-US" dirty="0"/>
        </a:p>
      </dgm:t>
    </dgm:pt>
    <dgm:pt modelId="{B0D47CB4-740A-4222-B67F-8F7A5DCB618A}" type="parTrans" cxnId="{598B1D92-D5EC-45F5-8619-066F76531354}">
      <dgm:prSet/>
      <dgm:spPr/>
      <dgm:t>
        <a:bodyPr/>
        <a:lstStyle/>
        <a:p>
          <a:endParaRPr lang="en-US"/>
        </a:p>
      </dgm:t>
    </dgm:pt>
    <dgm:pt modelId="{0D99B5CB-DE1C-461F-ADFD-6F0A9FFB83E0}" type="sibTrans" cxnId="{598B1D92-D5EC-45F5-8619-066F76531354}">
      <dgm:prSet/>
      <dgm:spPr/>
      <dgm:t>
        <a:bodyPr/>
        <a:lstStyle/>
        <a:p>
          <a:endParaRPr lang="en-US"/>
        </a:p>
      </dgm:t>
    </dgm:pt>
    <dgm:pt modelId="{47075D8C-E9CF-47B3-A8EB-D1404E1AE9CF}">
      <dgm:prSet phldrT="[Text]"/>
      <dgm:spPr/>
      <dgm:t>
        <a:bodyPr/>
        <a:lstStyle/>
        <a:p>
          <a:r>
            <a:rPr lang="en-GB" dirty="0" err="1" smtClean="0"/>
            <a:t>eTRIKS</a:t>
          </a:r>
          <a:r>
            <a:rPr lang="en-GB" dirty="0" smtClean="0"/>
            <a:t> Platform  </a:t>
          </a:r>
          <a:endParaRPr lang="en-US" dirty="0"/>
        </a:p>
      </dgm:t>
    </dgm:pt>
    <dgm:pt modelId="{B99A8E82-855B-4549-9EA7-4921065E74B3}" type="parTrans" cxnId="{D8872060-AC7A-481F-837A-8C52F1000BDA}">
      <dgm:prSet/>
      <dgm:spPr/>
      <dgm:t>
        <a:bodyPr/>
        <a:lstStyle/>
        <a:p>
          <a:endParaRPr lang="en-US"/>
        </a:p>
      </dgm:t>
    </dgm:pt>
    <dgm:pt modelId="{2D67A522-849E-413A-B230-DCF10348EFD5}" type="sibTrans" cxnId="{D8872060-AC7A-481F-837A-8C52F1000BDA}">
      <dgm:prSet/>
      <dgm:spPr/>
      <dgm:t>
        <a:bodyPr/>
        <a:lstStyle/>
        <a:p>
          <a:endParaRPr lang="en-US"/>
        </a:p>
      </dgm:t>
    </dgm:pt>
    <dgm:pt modelId="{86BA6C1B-40CE-4106-B1F0-6B747835BCB1}">
      <dgm:prSet phldrT="[Text]"/>
      <dgm:spPr/>
      <dgm:t>
        <a:bodyPr/>
        <a:lstStyle/>
        <a:p>
          <a:r>
            <a:rPr lang="en-GB" smtClean="0"/>
            <a:t>IC Data Centre </a:t>
          </a:r>
          <a:endParaRPr lang="en-US" dirty="0"/>
        </a:p>
      </dgm:t>
    </dgm:pt>
    <dgm:pt modelId="{BE2F1E0B-B75D-416B-B463-23E6919BD436}" type="parTrans" cxnId="{C47EAE5D-9553-4CB2-B85D-0336434E0A9B}">
      <dgm:prSet/>
      <dgm:spPr/>
      <dgm:t>
        <a:bodyPr/>
        <a:lstStyle/>
        <a:p>
          <a:endParaRPr lang="en-US"/>
        </a:p>
      </dgm:t>
    </dgm:pt>
    <dgm:pt modelId="{105D76BD-52A8-4B46-B09F-829776845EDB}" type="sibTrans" cxnId="{C47EAE5D-9553-4CB2-B85D-0336434E0A9B}">
      <dgm:prSet/>
      <dgm:spPr/>
      <dgm:t>
        <a:bodyPr/>
        <a:lstStyle/>
        <a:p>
          <a:endParaRPr lang="en-US"/>
        </a:p>
      </dgm:t>
    </dgm:pt>
    <dgm:pt modelId="{76FC7FA7-F480-4437-9FF0-F35C47AD380D}" type="pres">
      <dgm:prSet presAssocID="{BDC70398-F666-470D-8B12-9314E8D327A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D51DF9-260B-4538-BEDD-799048352D14}" type="pres">
      <dgm:prSet presAssocID="{BDC70398-F666-470D-8B12-9314E8D327AC}" presName="comp1" presStyleCnt="0"/>
      <dgm:spPr/>
    </dgm:pt>
    <dgm:pt modelId="{E0FFB0DE-1905-40A2-AC5D-2F48D9A03901}" type="pres">
      <dgm:prSet presAssocID="{BDC70398-F666-470D-8B12-9314E8D327AC}" presName="circle1" presStyleLbl="node1" presStyleIdx="0" presStyleCnt="4"/>
      <dgm:spPr/>
      <dgm:t>
        <a:bodyPr/>
        <a:lstStyle/>
        <a:p>
          <a:endParaRPr lang="fr-FR"/>
        </a:p>
      </dgm:t>
    </dgm:pt>
    <dgm:pt modelId="{234CC963-D87C-4BAC-BD4D-4E880D9CB7EF}" type="pres">
      <dgm:prSet presAssocID="{BDC70398-F666-470D-8B12-9314E8D327A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0C1A20-4CE3-4BA5-A1F4-2CF0EFE82688}" type="pres">
      <dgm:prSet presAssocID="{BDC70398-F666-470D-8B12-9314E8D327AC}" presName="comp2" presStyleCnt="0"/>
      <dgm:spPr/>
    </dgm:pt>
    <dgm:pt modelId="{D5E42437-4EB7-41AB-BCAC-EF3FD49AEF5F}" type="pres">
      <dgm:prSet presAssocID="{BDC70398-F666-470D-8B12-9314E8D327AC}" presName="circle2" presStyleLbl="node1" presStyleIdx="1" presStyleCnt="4"/>
      <dgm:spPr/>
      <dgm:t>
        <a:bodyPr/>
        <a:lstStyle/>
        <a:p>
          <a:endParaRPr lang="fr-FR"/>
        </a:p>
      </dgm:t>
    </dgm:pt>
    <dgm:pt modelId="{7677362A-6226-4BDC-82A6-7D5200EB46D6}" type="pres">
      <dgm:prSet presAssocID="{BDC70398-F666-470D-8B12-9314E8D327A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835534-CEA8-4070-80D5-58E3106C4D3C}" type="pres">
      <dgm:prSet presAssocID="{BDC70398-F666-470D-8B12-9314E8D327AC}" presName="comp3" presStyleCnt="0"/>
      <dgm:spPr/>
    </dgm:pt>
    <dgm:pt modelId="{7B6C0648-3F0C-4AED-9B9F-AC38A15F6215}" type="pres">
      <dgm:prSet presAssocID="{BDC70398-F666-470D-8B12-9314E8D327AC}" presName="circle3" presStyleLbl="node1" presStyleIdx="2" presStyleCnt="4"/>
      <dgm:spPr/>
      <dgm:t>
        <a:bodyPr/>
        <a:lstStyle/>
        <a:p>
          <a:endParaRPr lang="fr-FR"/>
        </a:p>
      </dgm:t>
    </dgm:pt>
    <dgm:pt modelId="{8C9FBDA8-5235-427E-8F82-43E0EC0EEC3E}" type="pres">
      <dgm:prSet presAssocID="{BDC70398-F666-470D-8B12-9314E8D327A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15F905-DD2A-439F-917E-36B5362CF048}" type="pres">
      <dgm:prSet presAssocID="{BDC70398-F666-470D-8B12-9314E8D327AC}" presName="comp4" presStyleCnt="0"/>
      <dgm:spPr/>
    </dgm:pt>
    <dgm:pt modelId="{81C7946F-3BC7-4999-A667-892737434E83}" type="pres">
      <dgm:prSet presAssocID="{BDC70398-F666-470D-8B12-9314E8D327AC}" presName="circle4" presStyleLbl="node1" presStyleIdx="3" presStyleCnt="4"/>
      <dgm:spPr/>
      <dgm:t>
        <a:bodyPr/>
        <a:lstStyle/>
        <a:p>
          <a:endParaRPr lang="en-US"/>
        </a:p>
      </dgm:t>
    </dgm:pt>
    <dgm:pt modelId="{C64C8D92-A7F5-4B1F-982D-7A0E81710820}" type="pres">
      <dgm:prSet presAssocID="{BDC70398-F666-470D-8B12-9314E8D327A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872060-AC7A-481F-837A-8C52F1000BDA}" srcId="{BDC70398-F666-470D-8B12-9314E8D327AC}" destId="{47075D8C-E9CF-47B3-A8EB-D1404E1AE9CF}" srcOrd="2" destOrd="0" parTransId="{B99A8E82-855B-4549-9EA7-4921065E74B3}" sibTransId="{2D67A522-849E-413A-B230-DCF10348EFD5}"/>
    <dgm:cxn modelId="{935C11A0-A3F1-4624-A843-4A21C40C6C14}" type="presOf" srcId="{0E59AB32-DC63-4497-AEAD-9EB97A6537A4}" destId="{E0FFB0DE-1905-40A2-AC5D-2F48D9A03901}" srcOrd="0" destOrd="0" presId="urn:microsoft.com/office/officeart/2005/8/layout/venn2"/>
    <dgm:cxn modelId="{F8D62964-74A8-433F-A02D-109FB6A34908}" type="presOf" srcId="{089DC730-6784-4F64-B095-091BE03CDD82}" destId="{D5E42437-4EB7-41AB-BCAC-EF3FD49AEF5F}" srcOrd="0" destOrd="0" presId="urn:microsoft.com/office/officeart/2005/8/layout/venn2"/>
    <dgm:cxn modelId="{E4870666-D5CE-4D6D-89E1-9690F65D491B}" type="presOf" srcId="{47075D8C-E9CF-47B3-A8EB-D1404E1AE9CF}" destId="{7B6C0648-3F0C-4AED-9B9F-AC38A15F6215}" srcOrd="0" destOrd="0" presId="urn:microsoft.com/office/officeart/2005/8/layout/venn2"/>
    <dgm:cxn modelId="{C47EAE5D-9553-4CB2-B85D-0336434E0A9B}" srcId="{BDC70398-F666-470D-8B12-9314E8D327AC}" destId="{86BA6C1B-40CE-4106-B1F0-6B747835BCB1}" srcOrd="3" destOrd="0" parTransId="{BE2F1E0B-B75D-416B-B463-23E6919BD436}" sibTransId="{105D76BD-52A8-4B46-B09F-829776845EDB}"/>
    <dgm:cxn modelId="{4C0E339A-BD29-4624-B243-AE40AFB8F61D}" type="presOf" srcId="{BDC70398-F666-470D-8B12-9314E8D327AC}" destId="{76FC7FA7-F480-4437-9FF0-F35C47AD380D}" srcOrd="0" destOrd="0" presId="urn:microsoft.com/office/officeart/2005/8/layout/venn2"/>
    <dgm:cxn modelId="{598B1D92-D5EC-45F5-8619-066F76531354}" srcId="{BDC70398-F666-470D-8B12-9314E8D327AC}" destId="{089DC730-6784-4F64-B095-091BE03CDD82}" srcOrd="1" destOrd="0" parTransId="{B0D47CB4-740A-4222-B67F-8F7A5DCB618A}" sibTransId="{0D99B5CB-DE1C-461F-ADFD-6F0A9FFB83E0}"/>
    <dgm:cxn modelId="{940F4A58-AE16-479A-8EEE-6505C0167A99}" type="presOf" srcId="{47075D8C-E9CF-47B3-A8EB-D1404E1AE9CF}" destId="{8C9FBDA8-5235-427E-8F82-43E0EC0EEC3E}" srcOrd="1" destOrd="0" presId="urn:microsoft.com/office/officeart/2005/8/layout/venn2"/>
    <dgm:cxn modelId="{6A140A78-C208-46C4-ACB8-AE1AAC03F6DE}" type="presOf" srcId="{86BA6C1B-40CE-4106-B1F0-6B747835BCB1}" destId="{81C7946F-3BC7-4999-A667-892737434E83}" srcOrd="0" destOrd="0" presId="urn:microsoft.com/office/officeart/2005/8/layout/venn2"/>
    <dgm:cxn modelId="{3C6472C9-4AFB-4C2D-9D8C-FD72ED91A394}" type="presOf" srcId="{86BA6C1B-40CE-4106-B1F0-6B747835BCB1}" destId="{C64C8D92-A7F5-4B1F-982D-7A0E81710820}" srcOrd="1" destOrd="0" presId="urn:microsoft.com/office/officeart/2005/8/layout/venn2"/>
    <dgm:cxn modelId="{DAE103EA-240A-4932-9D18-0F0AA74A67AF}" srcId="{BDC70398-F666-470D-8B12-9314E8D327AC}" destId="{0E59AB32-DC63-4497-AEAD-9EB97A6537A4}" srcOrd="0" destOrd="0" parTransId="{8ED1DF97-1D3A-40AB-A620-C1B0ADE3593A}" sibTransId="{D8C92C36-EAB3-437E-A108-30C4407EA41C}"/>
    <dgm:cxn modelId="{8BAC79DE-135D-4D5F-82A6-424FC3C0314A}" type="presOf" srcId="{0E59AB32-DC63-4497-AEAD-9EB97A6537A4}" destId="{234CC963-D87C-4BAC-BD4D-4E880D9CB7EF}" srcOrd="1" destOrd="0" presId="urn:microsoft.com/office/officeart/2005/8/layout/venn2"/>
    <dgm:cxn modelId="{34682166-6CFF-4E52-B2CC-CB389A809FF2}" type="presOf" srcId="{089DC730-6784-4F64-B095-091BE03CDD82}" destId="{7677362A-6226-4BDC-82A6-7D5200EB46D6}" srcOrd="1" destOrd="0" presId="urn:microsoft.com/office/officeart/2005/8/layout/venn2"/>
    <dgm:cxn modelId="{87711BD7-3918-4400-A125-4BA4EA681E0D}" type="presParOf" srcId="{76FC7FA7-F480-4437-9FF0-F35C47AD380D}" destId="{07D51DF9-260B-4538-BEDD-799048352D14}" srcOrd="0" destOrd="0" presId="urn:microsoft.com/office/officeart/2005/8/layout/venn2"/>
    <dgm:cxn modelId="{EFFC033A-F545-4583-A6E6-763406FFE535}" type="presParOf" srcId="{07D51DF9-260B-4538-BEDD-799048352D14}" destId="{E0FFB0DE-1905-40A2-AC5D-2F48D9A03901}" srcOrd="0" destOrd="0" presId="urn:microsoft.com/office/officeart/2005/8/layout/venn2"/>
    <dgm:cxn modelId="{9C3D7259-E7D1-4474-BE50-E530CAE73FD2}" type="presParOf" srcId="{07D51DF9-260B-4538-BEDD-799048352D14}" destId="{234CC963-D87C-4BAC-BD4D-4E880D9CB7EF}" srcOrd="1" destOrd="0" presId="urn:microsoft.com/office/officeart/2005/8/layout/venn2"/>
    <dgm:cxn modelId="{697A4C57-FC9B-4FD4-9920-E3AB68012EE9}" type="presParOf" srcId="{76FC7FA7-F480-4437-9FF0-F35C47AD380D}" destId="{CA0C1A20-4CE3-4BA5-A1F4-2CF0EFE82688}" srcOrd="1" destOrd="0" presId="urn:microsoft.com/office/officeart/2005/8/layout/venn2"/>
    <dgm:cxn modelId="{56150C9F-4E8F-481C-B1E9-1749F467FD0C}" type="presParOf" srcId="{CA0C1A20-4CE3-4BA5-A1F4-2CF0EFE82688}" destId="{D5E42437-4EB7-41AB-BCAC-EF3FD49AEF5F}" srcOrd="0" destOrd="0" presId="urn:microsoft.com/office/officeart/2005/8/layout/venn2"/>
    <dgm:cxn modelId="{FB6F6941-65B6-4787-8097-71B180746DCE}" type="presParOf" srcId="{CA0C1A20-4CE3-4BA5-A1F4-2CF0EFE82688}" destId="{7677362A-6226-4BDC-82A6-7D5200EB46D6}" srcOrd="1" destOrd="0" presId="urn:microsoft.com/office/officeart/2005/8/layout/venn2"/>
    <dgm:cxn modelId="{3EE2E2B9-927D-4B2A-868F-98F7A8BE4BE7}" type="presParOf" srcId="{76FC7FA7-F480-4437-9FF0-F35C47AD380D}" destId="{38835534-CEA8-4070-80D5-58E3106C4D3C}" srcOrd="2" destOrd="0" presId="urn:microsoft.com/office/officeart/2005/8/layout/venn2"/>
    <dgm:cxn modelId="{0AA58D93-3291-4C70-99B6-7D932B8EF8B9}" type="presParOf" srcId="{38835534-CEA8-4070-80D5-58E3106C4D3C}" destId="{7B6C0648-3F0C-4AED-9B9F-AC38A15F6215}" srcOrd="0" destOrd="0" presId="urn:microsoft.com/office/officeart/2005/8/layout/venn2"/>
    <dgm:cxn modelId="{E4CBA849-7BE9-4569-B86A-8B412B8D4FBD}" type="presParOf" srcId="{38835534-CEA8-4070-80D5-58E3106C4D3C}" destId="{8C9FBDA8-5235-427E-8F82-43E0EC0EEC3E}" srcOrd="1" destOrd="0" presId="urn:microsoft.com/office/officeart/2005/8/layout/venn2"/>
    <dgm:cxn modelId="{6C32A6AE-D690-4427-B2B9-1C307923A4CD}" type="presParOf" srcId="{76FC7FA7-F480-4437-9FF0-F35C47AD380D}" destId="{AD15F905-DD2A-439F-917E-36B5362CF048}" srcOrd="3" destOrd="0" presId="urn:microsoft.com/office/officeart/2005/8/layout/venn2"/>
    <dgm:cxn modelId="{3E3CFC56-53BA-4E93-960D-AC469E156B78}" type="presParOf" srcId="{AD15F905-DD2A-439F-917E-36B5362CF048}" destId="{81C7946F-3BC7-4999-A667-892737434E83}" srcOrd="0" destOrd="0" presId="urn:microsoft.com/office/officeart/2005/8/layout/venn2"/>
    <dgm:cxn modelId="{3C51D80F-2CD3-48C4-BB76-7F7E5E65F26C}" type="presParOf" srcId="{AD15F905-DD2A-439F-917E-36B5362CF048}" destId="{C64C8D92-A7F5-4B1F-982D-7A0E8171082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991C0-0BE8-415D-BB0C-DB02BC84546B}">
      <dsp:nvSpPr>
        <dsp:cNvPr id="0" name=""/>
        <dsp:cNvSpPr/>
      </dsp:nvSpPr>
      <dsp:spPr>
        <a:xfrm>
          <a:off x="0" y="0"/>
          <a:ext cx="6312007" cy="1165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U-BIOPRED: Unbiased Biomarkers for predicting respiratory disease outcomes 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40 Party Collaboration between 10 </a:t>
          </a:r>
          <a:r>
            <a:rPr lang="en-GB" sz="1400" kern="1200" dirty="0" err="1" smtClean="0"/>
            <a:t>Pharma</a:t>
          </a:r>
          <a:r>
            <a:rPr lang="en-GB" sz="1400" kern="1200" dirty="0" smtClean="0"/>
            <a:t> &amp; 30 Academic Medical Centres</a:t>
          </a:r>
          <a:endParaRPr lang="en-GB" sz="1400" kern="1200" dirty="0"/>
        </a:p>
      </dsp:txBody>
      <dsp:txXfrm>
        <a:off x="34123" y="34123"/>
        <a:ext cx="5054833" cy="1096798"/>
      </dsp:txXfrm>
    </dsp:sp>
    <dsp:sp modelId="{1ED69D29-1731-46CC-ABBF-32B3E7E4C763}">
      <dsp:nvSpPr>
        <dsp:cNvPr id="0" name=""/>
        <dsp:cNvSpPr/>
      </dsp:nvSpPr>
      <dsp:spPr>
        <a:xfrm>
          <a:off x="480945" y="1464579"/>
          <a:ext cx="6464000" cy="954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368716"/>
                <a:satOff val="-33465"/>
                <a:lumOff val="34368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368716"/>
                <a:satOff val="-33465"/>
                <a:lumOff val="34368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368716"/>
                <a:satOff val="-33465"/>
                <a:lumOff val="343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Knowledge Management Work Package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Imperial, CNRS, 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AZ, Roche, UCB, </a:t>
          </a:r>
          <a:r>
            <a:rPr lang="en-GB" sz="1400" kern="1200" dirty="0" err="1" smtClean="0"/>
            <a:t>JnJ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TranSMART</a:t>
          </a:r>
          <a:endParaRPr lang="en-GB" sz="1400" kern="1200" dirty="0"/>
        </a:p>
      </dsp:txBody>
      <dsp:txXfrm>
        <a:off x="508896" y="1492530"/>
        <a:ext cx="5062231" cy="898420"/>
      </dsp:txXfrm>
    </dsp:sp>
    <dsp:sp modelId="{50A3ED9A-1A54-4899-8693-DA059C96F123}">
      <dsp:nvSpPr>
        <dsp:cNvPr id="0" name=""/>
        <dsp:cNvSpPr/>
      </dsp:nvSpPr>
      <dsp:spPr>
        <a:xfrm>
          <a:off x="1113883" y="2718436"/>
          <a:ext cx="6312007" cy="1165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368716"/>
                <a:satOff val="-33465"/>
                <a:lumOff val="34368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368716"/>
                <a:satOff val="-33465"/>
                <a:lumOff val="34368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368716"/>
                <a:satOff val="-33465"/>
                <a:lumOff val="343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Knowledge Management Platform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--</a:t>
          </a:r>
          <a:r>
            <a:rPr lang="en-GB" sz="1400" kern="1200" dirty="0" smtClean="0"/>
            <a:t>Imperial College &amp; </a:t>
          </a:r>
          <a:r>
            <a:rPr lang="en-GB" sz="1400" kern="1200" dirty="0" err="1" smtClean="0"/>
            <a:t>JnJ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TranSMART</a:t>
          </a:r>
          <a:r>
            <a:rPr lang="en-GB" sz="1400" kern="1200" dirty="0" smtClean="0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1148006" y="2752559"/>
        <a:ext cx="4929540" cy="1096798"/>
      </dsp:txXfrm>
    </dsp:sp>
    <dsp:sp modelId="{E6B0B18D-52B8-4656-8380-C7D86FA74466}">
      <dsp:nvSpPr>
        <dsp:cNvPr id="0" name=""/>
        <dsp:cNvSpPr/>
      </dsp:nvSpPr>
      <dsp:spPr>
        <a:xfrm>
          <a:off x="5554728" y="883491"/>
          <a:ext cx="757278" cy="75727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5725116" y="883491"/>
        <a:ext cx="416502" cy="569852"/>
      </dsp:txXfrm>
    </dsp:sp>
    <dsp:sp modelId="{6E1AE516-68CE-4DBE-8B7A-548D030D46B0}">
      <dsp:nvSpPr>
        <dsp:cNvPr id="0" name=""/>
        <dsp:cNvSpPr/>
      </dsp:nvSpPr>
      <dsp:spPr>
        <a:xfrm>
          <a:off x="6111670" y="2234943"/>
          <a:ext cx="757278" cy="75727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82058" y="2234943"/>
        <a:ext cx="416502" cy="569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EE388-0032-44B9-A829-09C433F4969E}">
      <dsp:nvSpPr>
        <dsp:cNvPr id="0" name=""/>
        <dsp:cNvSpPr/>
      </dsp:nvSpPr>
      <dsp:spPr>
        <a:xfrm>
          <a:off x="0" y="0"/>
          <a:ext cx="7988968" cy="138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 Collaboration Platform 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Supporting collaboration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Supporting research process 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Supporting IP capturing and management </a:t>
          </a:r>
          <a:endParaRPr lang="en-US" sz="1500" kern="1200" dirty="0"/>
        </a:p>
      </dsp:txBody>
      <dsp:txXfrm>
        <a:off x="1736365" y="0"/>
        <a:ext cx="6252602" cy="1385720"/>
      </dsp:txXfrm>
    </dsp:sp>
    <dsp:sp modelId="{95F0D530-41C8-49C1-A378-D8A53FBBB391}">
      <dsp:nvSpPr>
        <dsp:cNvPr id="0" name=""/>
        <dsp:cNvSpPr/>
      </dsp:nvSpPr>
      <dsp:spPr>
        <a:xfrm>
          <a:off x="62181" y="70267"/>
          <a:ext cx="1750574" cy="12451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0460F-00C4-4FBE-99DC-F38B4BBC99C0}">
      <dsp:nvSpPr>
        <dsp:cNvPr id="0" name=""/>
        <dsp:cNvSpPr/>
      </dsp:nvSpPr>
      <dsp:spPr>
        <a:xfrm>
          <a:off x="0" y="1524292"/>
          <a:ext cx="7988968" cy="138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Analytics Marketplace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Access to the world’s most advanced analytics tools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Open API allows both open source and proprietary application software to plug-in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Liking data with expertise for analysis </a:t>
          </a:r>
          <a:endParaRPr lang="en-US" sz="1500" kern="1200" dirty="0"/>
        </a:p>
      </dsp:txBody>
      <dsp:txXfrm>
        <a:off x="1736365" y="1524292"/>
        <a:ext cx="6252602" cy="1385720"/>
      </dsp:txXfrm>
    </dsp:sp>
    <dsp:sp modelId="{B8C43233-8754-48AA-A0BD-76C107DAD573}">
      <dsp:nvSpPr>
        <dsp:cNvPr id="0" name=""/>
        <dsp:cNvSpPr/>
      </dsp:nvSpPr>
      <dsp:spPr>
        <a:xfrm>
          <a:off x="138572" y="1662864"/>
          <a:ext cx="1597793" cy="110857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80F5E-BE55-4110-96DF-C94E068BF1A1}">
      <dsp:nvSpPr>
        <dsp:cNvPr id="0" name=""/>
        <dsp:cNvSpPr/>
      </dsp:nvSpPr>
      <dsp:spPr>
        <a:xfrm>
          <a:off x="0" y="3048585"/>
          <a:ext cx="7988968" cy="138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TR Data Hub 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Infrastructure for TR data management 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err="1" smtClean="0"/>
            <a:t>Curation</a:t>
          </a:r>
          <a:r>
            <a:rPr lang="en-GB" sz="1500" kern="1200" dirty="0" smtClean="0"/>
            <a:t> support for  content building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Data integration support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Secure data sharing </a:t>
          </a:r>
          <a:endParaRPr lang="en-US" sz="1500" kern="1200" dirty="0"/>
        </a:p>
      </dsp:txBody>
      <dsp:txXfrm>
        <a:off x="1736365" y="3048585"/>
        <a:ext cx="6252602" cy="1385720"/>
      </dsp:txXfrm>
    </dsp:sp>
    <dsp:sp modelId="{CA36D03E-7411-4AC2-9171-B5BBD3037C6A}">
      <dsp:nvSpPr>
        <dsp:cNvPr id="0" name=""/>
        <dsp:cNvSpPr/>
      </dsp:nvSpPr>
      <dsp:spPr>
        <a:xfrm>
          <a:off x="138572" y="3187157"/>
          <a:ext cx="1597793" cy="11085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873C82-F271-4EA8-AFDB-A7E53E51D8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63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80E1D9-3A52-46CD-BC2A-5EBB3452D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80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E1D9-3A52-46CD-BC2A-5EBB3452D0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8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E1D9-3A52-46CD-BC2A-5EBB3452D05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4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E1D9-3A52-46CD-BC2A-5EBB3452D05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0E1D9-3A52-46CD-BC2A-5EBB3452D05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8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51DC-3F48-429A-BBFC-CBDDF03BCF14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95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391400" cy="114300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10000"/>
            <a:ext cx="7391400" cy="1752600"/>
          </a:xfrm>
        </p:spPr>
        <p:txBody>
          <a:bodyPr/>
          <a:lstStyle>
            <a:lvl1pPr marL="0" indent="0">
              <a:buFont typeface="Times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969" name="Line 9"/>
          <p:cNvSpPr>
            <a:spLocks noChangeShapeType="1"/>
          </p:cNvSpPr>
          <p:nvPr userDrawn="1"/>
        </p:nvSpPr>
        <p:spPr bwMode="auto">
          <a:xfrm flipH="1">
            <a:off x="971600" y="6108905"/>
            <a:ext cx="6840760" cy="41172"/>
          </a:xfrm>
          <a:prstGeom prst="line">
            <a:avLst/>
          </a:prstGeom>
          <a:noFill/>
          <a:ln w="28575">
            <a:solidFill>
              <a:srgbClr val="66BC2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0" y="6248400"/>
            <a:ext cx="464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Open Information Day – 17 June 2011 - Brussels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FF9EED-DC3C-4EE0-94B1-93F8A933D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0" y="6248400"/>
            <a:ext cx="464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Open Information Day – 17 June 2011 - Brussels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5974B7-4844-49DC-B469-95E3A63C8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0960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776" y="6237312"/>
            <a:ext cx="464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Bio-IT Euro 2012  Vienna 9-Oct-2012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E480D2-6D13-4095-9755-7D1FBDE64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218DE-ABF9-4999-82D5-90237390CF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776" y="6237312"/>
            <a:ext cx="4648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Bio-IT Euro 2012  Vienna 9-Oct-2012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0" y="6248400"/>
            <a:ext cx="464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Open Information Day – 17 June 2011 - Brussels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4346F-C6CF-4596-8CD8-F41E81C60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286000" y="6248400"/>
            <a:ext cx="464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Open Information Day – 17 June 2011 - Brussels</a:t>
            </a:r>
            <a:endParaRPr lang="en-US" sz="14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F953FD-DE41-4AAB-8C6A-9CDB68DFC3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632203-9883-4B8C-843B-299AE07498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776" y="6237312"/>
            <a:ext cx="4648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Bio-IT Euro 2012  Vienna 9-Oct-2012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86000" y="6248400"/>
            <a:ext cx="464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Open Information Day – 17 June 2011 - Brussels</a:t>
            </a:r>
            <a:endParaRPr lang="en-US" sz="1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B3548C-0378-4717-952A-A0691F4BF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0" y="6248400"/>
            <a:ext cx="464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Open Information Day – 17 June 2011 - Brussels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58531E-F9F6-4219-BD01-0C8B2982D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0" y="6248400"/>
            <a:ext cx="464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Open Information Day – 17 June 2011 - Brussels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56A3EC-C850-4900-8A55-C0546A01E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09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17D47B6C-E2E3-44CA-A5B8-237F6B242A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 userDrawn="1"/>
        </p:nvSpPr>
        <p:spPr bwMode="auto">
          <a:xfrm flipH="1">
            <a:off x="685800" y="6172200"/>
            <a:ext cx="7772400" cy="0"/>
          </a:xfrm>
          <a:prstGeom prst="line">
            <a:avLst/>
          </a:prstGeom>
          <a:noFill/>
          <a:ln w="28575">
            <a:solidFill>
              <a:srgbClr val="66BC2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4" name="Line 8"/>
          <p:cNvSpPr>
            <a:spLocks noChangeShapeType="1"/>
          </p:cNvSpPr>
          <p:nvPr userDrawn="1"/>
        </p:nvSpPr>
        <p:spPr bwMode="auto">
          <a:xfrm flipH="1">
            <a:off x="685800" y="1143000"/>
            <a:ext cx="7772400" cy="0"/>
          </a:xfrm>
          <a:prstGeom prst="line">
            <a:avLst/>
          </a:prstGeom>
          <a:noFill/>
          <a:ln w="28575">
            <a:solidFill>
              <a:srgbClr val="66BC2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627784" y="6182225"/>
            <a:ext cx="5584304" cy="4572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US" dirty="0" smtClean="0"/>
              <a:t>Bio-IT Euro 2012  Vienna 9-Oct-2012</a:t>
            </a:r>
            <a:endParaRPr lang="en-US" dirty="0"/>
          </a:p>
        </p:txBody>
      </p:sp>
      <p:pic>
        <p:nvPicPr>
          <p:cNvPr id="9" name="Image 39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6" y="384543"/>
            <a:ext cx="1578610" cy="429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Osaka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Osaka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Osaka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15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3789040"/>
            <a:ext cx="2376264" cy="1752600"/>
          </a:xfrm>
        </p:spPr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43608" y="1916832"/>
            <a:ext cx="7391400" cy="1850504"/>
          </a:xfrm>
          <a:noFill/>
          <a:ln/>
        </p:spPr>
        <p:txBody>
          <a:bodyPr/>
          <a:lstStyle/>
          <a:p>
            <a:pPr algn="ctr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eTRIKS</a:t>
            </a:r>
            <a:r>
              <a:rPr lang="en-GB" sz="2400" dirty="0" smtClean="0"/>
              <a:t>: European Translational Information and Knowledge Management Services 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0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23884" t="28240" r="16792" b="20000"/>
          <a:stretch>
            <a:fillRect/>
          </a:stretch>
        </p:blipFill>
        <p:spPr bwMode="auto">
          <a:xfrm>
            <a:off x="5710691" y="188640"/>
            <a:ext cx="343330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77766" y="3465004"/>
            <a:ext cx="3711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Prof.</a:t>
            </a:r>
            <a:r>
              <a:rPr lang="en-GB" dirty="0"/>
              <a:t>  </a:t>
            </a:r>
            <a:r>
              <a:rPr lang="en-GB" dirty="0" err="1"/>
              <a:t>Yike</a:t>
            </a:r>
            <a:r>
              <a:rPr lang="en-GB" dirty="0"/>
              <a:t> </a:t>
            </a:r>
            <a:r>
              <a:rPr lang="en-GB" dirty="0" err="1" smtClean="0"/>
              <a:t>Guo</a:t>
            </a:r>
            <a:endParaRPr lang="en-GB" dirty="0" smtClean="0"/>
          </a:p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>Department of Computing</a:t>
            </a:r>
            <a:br>
              <a:rPr lang="en-GB" dirty="0"/>
            </a:br>
            <a:r>
              <a:rPr lang="en-GB" dirty="0"/>
              <a:t>Imperial College London </a:t>
            </a:r>
            <a:endParaRPr lang="en-US" dirty="0"/>
          </a:p>
        </p:txBody>
      </p:sp>
      <p:pic>
        <p:nvPicPr>
          <p:cNvPr id="8" name="Image 3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5" y="384542"/>
            <a:ext cx="1998881" cy="74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Project Overview ……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83768" y="6175580"/>
            <a:ext cx="4648200" cy="457200"/>
          </a:xfrm>
        </p:spPr>
        <p:txBody>
          <a:bodyPr/>
          <a:lstStyle/>
          <a:p>
            <a:r>
              <a:rPr lang="en-US" smtClean="0"/>
              <a:t>Bio-IT Euro 2012  Vienna 9-Oct-2012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02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eTRIKS</a:t>
            </a:r>
            <a:endParaRPr lang="en-US" dirty="0"/>
          </a:p>
        </p:txBody>
      </p:sp>
      <p:pic>
        <p:nvPicPr>
          <p:cNvPr id="6" name="Picture 5" descr="C:\Users\orestis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" y="1187961"/>
            <a:ext cx="4468528" cy="49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71173" y="1462949"/>
            <a:ext cx="3231089" cy="4828766"/>
          </a:xfrm>
        </p:spPr>
        <p:txBody>
          <a:bodyPr>
            <a:normAutofit fontScale="77500" lnSpcReduction="20000"/>
          </a:bodyPr>
          <a:lstStyle/>
          <a:p>
            <a:r>
              <a:rPr lang="en-GB" sz="2000" dirty="0" smtClean="0"/>
              <a:t>IMI Round 4 Project: eTRIKS</a:t>
            </a:r>
          </a:p>
          <a:p>
            <a:endParaRPr lang="en-GB" sz="900" dirty="0" smtClean="0"/>
          </a:p>
          <a:p>
            <a:r>
              <a:rPr lang="en-GB" sz="2000" dirty="0" smtClean="0"/>
              <a:t>Objective: </a:t>
            </a:r>
          </a:p>
          <a:p>
            <a:pPr lvl="1"/>
            <a:r>
              <a:rPr lang="en-GB" sz="1600" dirty="0" smtClean="0"/>
              <a:t>Provision of a sustainable KM Platform and Service to support Private/Public Translational Research (TR) in IMI and beyond</a:t>
            </a:r>
          </a:p>
          <a:p>
            <a:pPr lvl="1"/>
            <a:r>
              <a:rPr lang="en-GB" sz="1600" dirty="0" smtClean="0"/>
              <a:t>Single access point to standardised curated TR study information</a:t>
            </a:r>
          </a:p>
          <a:p>
            <a:pPr marL="0" indent="0">
              <a:buNone/>
            </a:pPr>
            <a:endParaRPr lang="en-GB" sz="900" dirty="0" smtClean="0"/>
          </a:p>
          <a:p>
            <a:r>
              <a:rPr lang="en-GB" sz="2000" dirty="0" smtClean="0"/>
              <a:t>Scope:</a:t>
            </a:r>
          </a:p>
          <a:p>
            <a:pPr lvl="1"/>
            <a:r>
              <a:rPr lang="en-GB" sz="1600" dirty="0" smtClean="0"/>
              <a:t>Cloud Hosting, KM Platform, Data &amp; Service Standards, Analytics, </a:t>
            </a:r>
            <a:r>
              <a:rPr lang="en-GB" sz="1600" dirty="0" err="1" smtClean="0"/>
              <a:t>Curation</a:t>
            </a:r>
            <a:r>
              <a:rPr lang="en-GB" sz="1600" dirty="0" smtClean="0"/>
              <a:t>, and Training</a:t>
            </a:r>
          </a:p>
          <a:p>
            <a:pPr>
              <a:buNone/>
            </a:pPr>
            <a:endParaRPr lang="en-GB" sz="900" dirty="0" smtClean="0"/>
          </a:p>
          <a:p>
            <a:r>
              <a:rPr lang="en-GB" sz="2000" dirty="0" smtClean="0"/>
              <a:t>Members:</a:t>
            </a:r>
          </a:p>
          <a:p>
            <a:pPr lvl="1"/>
            <a:r>
              <a:rPr lang="en-GB" sz="1600" dirty="0" smtClean="0"/>
              <a:t>10 </a:t>
            </a:r>
            <a:r>
              <a:rPr lang="en-GB" sz="1600" dirty="0" err="1" smtClean="0"/>
              <a:t>Pharma</a:t>
            </a:r>
            <a:r>
              <a:rPr lang="en-GB" sz="1600" dirty="0" smtClean="0"/>
              <a:t> </a:t>
            </a:r>
          </a:p>
          <a:p>
            <a:pPr lvl="1"/>
            <a:r>
              <a:rPr lang="en-GB" sz="1600" dirty="0" smtClean="0"/>
              <a:t>6 Academic/Commercial Suppliers</a:t>
            </a:r>
          </a:p>
          <a:p>
            <a:pPr lvl="1"/>
            <a:r>
              <a:rPr lang="en-GB" sz="1600" dirty="0" smtClean="0"/>
              <a:t>IC lead </a:t>
            </a:r>
          </a:p>
          <a:p>
            <a:endParaRPr lang="en-GB" sz="900" dirty="0" smtClean="0"/>
          </a:p>
          <a:p>
            <a:r>
              <a:rPr lang="en-GB" sz="2000" dirty="0" smtClean="0"/>
              <a:t>Budget: €23.98m for 5 years (Oct/2012---Sept/2017)</a:t>
            </a:r>
          </a:p>
        </p:txBody>
      </p:sp>
    </p:spTree>
    <p:extLst>
      <p:ext uri="{BB962C8B-B14F-4D97-AF65-F5344CB8AC3E}">
        <p14:creationId xmlns:p14="http://schemas.microsoft.com/office/powerpoint/2010/main" val="1924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5908064"/>
            <a:ext cx="860444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7474" y="404664"/>
            <a:ext cx="8794113" cy="439639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eTRIKS</a:t>
            </a:r>
            <a:r>
              <a:rPr lang="en-GB" dirty="0" smtClean="0"/>
              <a:t> Team</a:t>
            </a:r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1062458"/>
            <a:ext cx="8402137" cy="92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marL="342864" indent="-342864" defTabSz="914303">
              <a:spcBef>
                <a:spcPct val="20000"/>
              </a:spcBef>
              <a:buClr>
                <a:srgbClr val="004151"/>
              </a:buClr>
              <a:buFont typeface="Times" charset="0"/>
              <a:buChar char="•"/>
              <a:defRPr/>
            </a:pPr>
            <a:endParaRPr lang="en-US" sz="100" kern="0" dirty="0" smtClean="0">
              <a:latin typeface="+mn-lt"/>
            </a:endParaRPr>
          </a:p>
          <a:p>
            <a:pPr marL="342864" indent="-342864" defTabSz="914303">
              <a:spcBef>
                <a:spcPct val="20000"/>
              </a:spcBef>
              <a:buClr>
                <a:srgbClr val="004151"/>
              </a:buClr>
              <a:buFont typeface="Times" charset="0"/>
              <a:buChar char="•"/>
              <a:defRPr/>
            </a:pPr>
            <a:r>
              <a:rPr lang="en-US" sz="1600" kern="0" dirty="0" smtClean="0">
                <a:solidFill>
                  <a:srgbClr val="007C94"/>
                </a:solidFill>
              </a:rPr>
              <a:t>‘Delivering eTRIKS’ Consortium selected by Expert Panel</a:t>
            </a:r>
            <a:endParaRPr lang="en-US" sz="1400" kern="0" dirty="0" smtClean="0">
              <a:solidFill>
                <a:srgbClr val="007C94"/>
              </a:solidFill>
            </a:endParaRPr>
          </a:p>
          <a:p>
            <a:pPr marL="342864" indent="-342864" defTabSz="914303">
              <a:spcBef>
                <a:spcPct val="20000"/>
              </a:spcBef>
              <a:buClr>
                <a:srgbClr val="004151"/>
              </a:buClr>
              <a:buFont typeface="Times" charset="0"/>
              <a:buChar char="•"/>
              <a:defRPr/>
            </a:pPr>
            <a:endParaRPr lang="en-US" sz="1400" kern="0" dirty="0" smtClean="0">
              <a:solidFill>
                <a:srgbClr val="007C94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57502"/>
              </p:ext>
            </p:extLst>
          </p:nvPr>
        </p:nvGraphicFramePr>
        <p:xfrm>
          <a:off x="1187624" y="1587584"/>
          <a:ext cx="3672408" cy="5153776"/>
        </p:xfrm>
        <a:graphic>
          <a:graphicData uri="http://schemas.openxmlformats.org/drawingml/2006/table">
            <a:tbl>
              <a:tblPr/>
              <a:tblGrid>
                <a:gridCol w="1836204"/>
                <a:gridCol w="1836204"/>
              </a:tblGrid>
              <a:tr h="25450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Company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Name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2694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ASTRAZENECA (Lead</a:t>
                      </a:r>
                      <a:r>
                        <a:rPr lang="en-GB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) 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Ian </a:t>
                      </a:r>
                      <a:r>
                        <a:rPr lang="en-GB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Dix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Anne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Westcott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Chris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Marshall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JANSSEN (Deputy)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Anthony </a:t>
                      </a: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Rowe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Sandor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Szalma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Greg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Leibfreid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ROCHE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Michael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Braxenthaler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GLAXOSMITHKLINE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Philippe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Sanseau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Chris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Larminie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SANOFI-AVENTIS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Manfred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Hendlich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David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Peyruc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BAYER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David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Henderson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MERCK KGAA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Fabien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Richard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Matilda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PFIZER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Christoph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Brockel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Jay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Bergeron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LUNDBECK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Claus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Stie Kallesøe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Birgitte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Søgaard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Jennifer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Larsen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LILLY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Hans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Constandt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Derek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Marren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10 Companies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57118"/>
              </p:ext>
            </p:extLst>
          </p:nvPr>
        </p:nvGraphicFramePr>
        <p:xfrm>
          <a:off x="5076056" y="1587584"/>
          <a:ext cx="2942820" cy="4223169"/>
        </p:xfrm>
        <a:graphic>
          <a:graphicData uri="http://schemas.openxmlformats.org/drawingml/2006/table">
            <a:tbl>
              <a:tblPr/>
              <a:tblGrid>
                <a:gridCol w="1471410"/>
                <a:gridCol w="1471410"/>
              </a:tblGrid>
              <a:tr h="27093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Organisation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093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Imperial College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Yike </a:t>
                      </a:r>
                      <a:r>
                        <a:rPr lang="en-GB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Guo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Duncan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Gillies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Daniel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Ruekel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CNRS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Charles </a:t>
                      </a: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Auffray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Rolf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Rumler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Dominique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Boutigny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Uni Luxembourg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Rudi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Reinhard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Schneider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Antonio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Sol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IDBS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Robin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BioSci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Scott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Wagers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CDISC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Bron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Kisler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Rebecca Kush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6 Organisations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eTRIKS</a:t>
            </a:r>
            <a:r>
              <a:rPr lang="en-GB" dirty="0" smtClean="0"/>
              <a:t> Work Packages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Bio-IT Euro 2012  Vienna 9-Oct-2012</a:t>
            </a:r>
            <a:endParaRPr lang="en-US" sz="1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946" y="1415514"/>
            <a:ext cx="7206532" cy="436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87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Work Package Objectives Summary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7504" y="1268760"/>
          <a:ext cx="8856984" cy="47904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36322"/>
                <a:gridCol w="722066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Work</a:t>
                      </a:r>
                      <a:r>
                        <a:rPr lang="en-GB" sz="1400" baseline="0" dirty="0" smtClean="0"/>
                        <a:t> Package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Objectives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WP 1 - Platform Service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 a stable permanently accessible technical base for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eTRIKS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eTRIKS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platform to the IMI users 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Offer pertinent support to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eTRIKS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user and development community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WP 2 - Platform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Develop a scalable, secure and reliable KM platform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Research and develop new functionalities/data types for the requirements of IMI projects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Support </a:t>
                      </a:r>
                      <a:r>
                        <a:rPr lang="en-GB" sz="1400" dirty="0" err="1" smtClean="0"/>
                        <a:t>eTRIKS</a:t>
                      </a:r>
                      <a:r>
                        <a:rPr lang="en-GB" sz="1400" dirty="0" smtClean="0"/>
                        <a:t>-based Application building by publishing and maintaining system APIs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Establish a quality software engineering support and a governance structure for  </a:t>
                      </a:r>
                      <a:r>
                        <a:rPr lang="en-GB" sz="1400" dirty="0" err="1" smtClean="0"/>
                        <a:t>eTRIKS</a:t>
                      </a:r>
                      <a:r>
                        <a:rPr lang="en-GB" sz="1400" dirty="0" smtClean="0"/>
                        <a:t>  platform development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WP 3 - Standards Research and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Adopt community agreed information and data standards.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Establish and maintain interactions with IMI &amp; non-IMI translational projects regarding their data.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Enable </a:t>
                      </a:r>
                      <a:r>
                        <a:rPr lang="en-GB" sz="1400" dirty="0" err="1" smtClean="0"/>
                        <a:t>eTRIKS</a:t>
                      </a:r>
                      <a:r>
                        <a:rPr lang="en-GB" sz="1400" dirty="0" smtClean="0"/>
                        <a:t> users to easily adopt and adhere to a worldwide network of open global standardised data.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Provide support and training for the adherence of standards.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WP 4 - Analytics Research &amp; Content </a:t>
                      </a:r>
                      <a:r>
                        <a:rPr lang="en-GB" sz="1400" dirty="0" err="1" smtClean="0"/>
                        <a:t>Curation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en-GB" sz="1400" dirty="0" err="1" smtClean="0"/>
                        <a:t>Curation</a:t>
                      </a:r>
                      <a:r>
                        <a:rPr lang="en-GB" sz="1400" dirty="0" smtClean="0"/>
                        <a:t> and annotation of historic studies as well as active studies and loading them into the system.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Development of Translational Research analytics, algorithms, GUIs and workflows based on the specific needs of IMI projects and EFPIA members.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0" y="6248400"/>
            <a:ext cx="4648200" cy="457200"/>
          </a:xfrm>
        </p:spPr>
        <p:txBody>
          <a:bodyPr/>
          <a:lstStyle/>
          <a:p>
            <a:r>
              <a:rPr lang="en-US" dirty="0" smtClean="0"/>
              <a:t>eTRIKS FPP Review 20</a:t>
            </a:r>
            <a:r>
              <a:rPr lang="en-US" baseline="30000" dirty="0" smtClean="0"/>
              <a:t>th</a:t>
            </a:r>
            <a:r>
              <a:rPr lang="en-US" dirty="0" smtClean="0"/>
              <a:t> April 2012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Work Package Objectives Summary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536" y="1371600"/>
          <a:ext cx="8424936" cy="4272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72208"/>
                <a:gridCol w="655272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Work</a:t>
                      </a:r>
                      <a:r>
                        <a:rPr lang="en-GB" sz="1400" baseline="0" dirty="0" smtClean="0"/>
                        <a:t> Package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Objectives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WP 5 - Governance and Business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Create a governance environment for </a:t>
                      </a:r>
                      <a:r>
                        <a:rPr lang="en-GB" sz="1400" dirty="0" err="1" smtClean="0"/>
                        <a:t>eTRIKS</a:t>
                      </a:r>
                      <a:r>
                        <a:rPr lang="en-GB" sz="1400" dirty="0" smtClean="0"/>
                        <a:t> that will ensure the delivery of a valued, sustainable environment for the management of Translation Research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Monitoring and tracking the deliveries and resources for </a:t>
                      </a:r>
                      <a:r>
                        <a:rPr lang="en-GB" sz="1400" dirty="0" err="1" smtClean="0"/>
                        <a:t>eTRIKS</a:t>
                      </a:r>
                      <a:endParaRPr lang="en-GB" sz="1400" dirty="0" smtClean="0"/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Implement a robust, long term sustainable business model to manage the affairs and environment of </a:t>
                      </a:r>
                      <a:r>
                        <a:rPr lang="en-GB" sz="1400" dirty="0" err="1" smtClean="0"/>
                        <a:t>eTRIKS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WP 6 - Community Engagement &amp; Outreach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Develop and maintain </a:t>
                      </a:r>
                      <a:r>
                        <a:rPr lang="en-GB" sz="1400" dirty="0" err="1" smtClean="0"/>
                        <a:t>eTRIKS</a:t>
                      </a:r>
                      <a:r>
                        <a:rPr lang="en-GB" sz="1400" dirty="0" smtClean="0"/>
                        <a:t> website and outreach material. 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Establish and maintain interactions with IMI &amp; non-IMI translational projects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Provide education to IMI and non-IMI translational scientists, patient advocacy groups, commercial service providers regarding the mission and services of the </a:t>
                      </a:r>
                      <a:r>
                        <a:rPr lang="en-GB" sz="1400" dirty="0" err="1" smtClean="0"/>
                        <a:t>eTRIKS</a:t>
                      </a:r>
                      <a:r>
                        <a:rPr lang="en-GB" sz="1400" dirty="0" smtClean="0"/>
                        <a:t> consortium.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WP 7 - Ethics for </a:t>
                      </a:r>
                      <a:r>
                        <a:rPr lang="en-GB" sz="1400" dirty="0" err="1" smtClean="0"/>
                        <a:t>eTRIKS</a:t>
                      </a:r>
                      <a:r>
                        <a:rPr lang="en-GB" sz="1400" dirty="0" smtClean="0"/>
                        <a:t> platform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lvl="0" indent="-176213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Identify and define the legal, security and privacy requirements of the </a:t>
                      </a:r>
                      <a:r>
                        <a:rPr lang="en-GB" sz="1400" dirty="0" err="1" smtClean="0"/>
                        <a:t>eTRIKS</a:t>
                      </a:r>
                      <a:r>
                        <a:rPr lang="en-GB" sz="1400" dirty="0" smtClean="0"/>
                        <a:t> project.</a:t>
                      </a:r>
                    </a:p>
                    <a:p>
                      <a:pPr marL="176213" lvl="0" indent="-176213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Ensure that storage, access and processing of data in </a:t>
                      </a:r>
                      <a:r>
                        <a:rPr lang="en-GB" sz="1400" dirty="0" err="1" smtClean="0"/>
                        <a:t>eTRIKSis</a:t>
                      </a:r>
                      <a:r>
                        <a:rPr lang="en-GB" sz="1400" dirty="0" smtClean="0"/>
                        <a:t> in compliance with national/ European/international legislation</a:t>
                      </a:r>
                    </a:p>
                    <a:p>
                      <a:pPr marL="176213" lvl="0" indent="-176213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Identify and co-ordinate with the ethics workgroups of other IMI projects working with patient data that will be used by </a:t>
                      </a:r>
                      <a:r>
                        <a:rPr lang="en-GB" sz="1400" dirty="0" err="1" smtClean="0"/>
                        <a:t>eTRIKS</a:t>
                      </a:r>
                      <a:r>
                        <a:rPr lang="en-GB" sz="1400" dirty="0" smtClean="0"/>
                        <a:t>.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GB" sz="1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332656"/>
            <a:ext cx="7056784" cy="609600"/>
          </a:xfrm>
        </p:spPr>
        <p:txBody>
          <a:bodyPr/>
          <a:lstStyle/>
          <a:p>
            <a:r>
              <a:rPr lang="en-GB" dirty="0" err="1" smtClean="0"/>
              <a:t>eTRIKS</a:t>
            </a:r>
            <a:r>
              <a:rPr lang="en-GB" dirty="0" smtClean="0"/>
              <a:t> </a:t>
            </a:r>
            <a:r>
              <a:rPr lang="en-GB" dirty="0" err="1"/>
              <a:t>D</a:t>
            </a:r>
            <a:r>
              <a:rPr lang="en-GB" dirty="0" err="1" smtClean="0"/>
              <a:t>elieverable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4724400"/>
          </a:xfrm>
        </p:spPr>
        <p:txBody>
          <a:bodyPr/>
          <a:lstStyle/>
          <a:p>
            <a:pPr eaLnBrk="1" hangingPunct="1"/>
            <a:endParaRPr lang="en-US" sz="100" dirty="0" smtClean="0"/>
          </a:p>
          <a:p>
            <a:r>
              <a:rPr lang="en-GB" sz="1800" b="1" dirty="0"/>
              <a:t>Platform:  </a:t>
            </a:r>
            <a:r>
              <a:rPr lang="en-GB" sz="1800" dirty="0"/>
              <a:t>Building on open source </a:t>
            </a:r>
            <a:r>
              <a:rPr lang="en-GB" sz="1800" dirty="0" err="1"/>
              <a:t>TranSMART</a:t>
            </a:r>
            <a:r>
              <a:rPr lang="en-GB" sz="1800" dirty="0"/>
              <a:t> system  a KM platform for collaborative KM for IMI translational projects </a:t>
            </a:r>
            <a:endParaRPr lang="en-GB" sz="1800" dirty="0" smtClean="0"/>
          </a:p>
          <a:p>
            <a:endParaRPr lang="en-US" sz="1800" dirty="0" smtClean="0"/>
          </a:p>
          <a:p>
            <a:r>
              <a:rPr lang="en-US" sz="1800" b="1" dirty="0" smtClean="0"/>
              <a:t>Services: </a:t>
            </a:r>
            <a:r>
              <a:rPr lang="en-US" sz="1600" dirty="0" smtClean="0"/>
              <a:t>Support for IMI (&amp; other EU) TR Studies re KM data services</a:t>
            </a:r>
          </a:p>
          <a:p>
            <a:pPr lvl="1"/>
            <a:r>
              <a:rPr lang="en-US" sz="1600" dirty="0" smtClean="0"/>
              <a:t>TR project KM consultation, </a:t>
            </a:r>
            <a:r>
              <a:rPr lang="en-US" sz="1600" dirty="0" err="1" smtClean="0"/>
              <a:t>curation</a:t>
            </a:r>
            <a:r>
              <a:rPr lang="en-US" sz="1600" dirty="0" smtClean="0"/>
              <a:t> support, historic data </a:t>
            </a:r>
            <a:r>
              <a:rPr lang="en-US" sz="1600" dirty="0" err="1" smtClean="0"/>
              <a:t>curation</a:t>
            </a:r>
            <a:endParaRPr lang="en-US" sz="1600" dirty="0" smtClean="0"/>
          </a:p>
          <a:p>
            <a:pPr lvl="1"/>
            <a:r>
              <a:rPr lang="en-US" sz="1600" dirty="0" smtClean="0"/>
              <a:t>Platform maintenance, enhancements &amp; code control</a:t>
            </a:r>
          </a:p>
          <a:p>
            <a:pPr lvl="1"/>
            <a:r>
              <a:rPr lang="en-US" sz="1600" dirty="0" smtClean="0"/>
              <a:t>Administration, exploitation support, training, awareness</a:t>
            </a:r>
          </a:p>
          <a:p>
            <a:endParaRPr lang="en-US" sz="700" b="1" dirty="0" smtClean="0"/>
          </a:p>
          <a:p>
            <a:endParaRPr lang="en-US" sz="700" dirty="0" smtClean="0"/>
          </a:p>
          <a:p>
            <a:r>
              <a:rPr lang="en-US" sz="1800" b="1" dirty="0" smtClean="0"/>
              <a:t>Content:  </a:t>
            </a:r>
            <a:r>
              <a:rPr lang="en-US" sz="1600" dirty="0" smtClean="0"/>
              <a:t>Populate with existing and active TR Study Data</a:t>
            </a:r>
          </a:p>
          <a:p>
            <a:pPr lvl="1"/>
            <a:r>
              <a:rPr lang="en-US" sz="1600" dirty="0" smtClean="0"/>
              <a:t>Clinical Study Data</a:t>
            </a:r>
          </a:p>
          <a:p>
            <a:pPr lvl="1"/>
            <a:r>
              <a:rPr lang="en-US" sz="1600" dirty="0" smtClean="0"/>
              <a:t>Pre-Clinical Study Data (e.g. in vivo)</a:t>
            </a:r>
          </a:p>
          <a:p>
            <a:pPr lvl="1"/>
            <a:r>
              <a:rPr lang="en-US" sz="1600" dirty="0" smtClean="0"/>
              <a:t>Biomarker data associated with Studies: ‘</a:t>
            </a:r>
            <a:r>
              <a:rPr lang="en-US" sz="1600" dirty="0" err="1" smtClean="0"/>
              <a:t>omics</a:t>
            </a:r>
            <a:r>
              <a:rPr lang="en-US" sz="1600" dirty="0" smtClean="0"/>
              <a:t>, genetic, NGS, etc.</a:t>
            </a:r>
          </a:p>
          <a:p>
            <a:pPr lvl="1"/>
            <a:r>
              <a:rPr lang="en-US" sz="1600" dirty="0" smtClean="0"/>
              <a:t>Background knowledge (e.g. molecular pathway data, literature)</a:t>
            </a:r>
          </a:p>
          <a:p>
            <a:pPr lvl="1"/>
            <a:endParaRPr lang="en-US" sz="700" dirty="0" smtClean="0"/>
          </a:p>
          <a:p>
            <a:r>
              <a:rPr lang="en-US" sz="1800" b="1" dirty="0" smtClean="0"/>
              <a:t>Standards: </a:t>
            </a:r>
            <a:r>
              <a:rPr lang="en-US" sz="1600" dirty="0" smtClean="0"/>
              <a:t>Development and adoption of TR information standards</a:t>
            </a:r>
            <a:endParaRPr lang="en-US" sz="700" dirty="0" smtClean="0"/>
          </a:p>
          <a:p>
            <a:pPr lvl="1"/>
            <a:endParaRPr lang="en-US" sz="700" dirty="0" smtClean="0"/>
          </a:p>
          <a:p>
            <a:r>
              <a:rPr lang="en-US" sz="1800" b="1" dirty="0" smtClean="0"/>
              <a:t>Research:</a:t>
            </a:r>
            <a:r>
              <a:rPr lang="en-US" sz="1800" b="1" dirty="0"/>
              <a:t> </a:t>
            </a:r>
            <a:r>
              <a:rPr lang="en-US" sz="1600" dirty="0" smtClean="0"/>
              <a:t>Research &amp; Development of new analytics methods and tools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776" y="6237312"/>
            <a:ext cx="4648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Bio-IT Euro 2012  Vienna 9-Oct-2012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Platform……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83768" y="6175580"/>
            <a:ext cx="4648200" cy="457200"/>
          </a:xfrm>
        </p:spPr>
        <p:txBody>
          <a:bodyPr/>
          <a:lstStyle/>
          <a:p>
            <a:r>
              <a:rPr lang="en-US" smtClean="0"/>
              <a:t>Bio-IT Euro 2012  Vienna 9-Oct-2012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32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8229600" cy="1143000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 err="1" smtClean="0"/>
              <a:t>eTRIKS</a:t>
            </a:r>
            <a:r>
              <a:rPr lang="en-GB" dirty="0" smtClean="0"/>
              <a:t> Platform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2727110"/>
              </p:ext>
            </p:extLst>
          </p:nvPr>
        </p:nvGraphicFramePr>
        <p:xfrm>
          <a:off x="641685" y="1395663"/>
          <a:ext cx="7988968" cy="443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8147" y="3080084"/>
            <a:ext cx="1524000" cy="10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eTRIKS</a:t>
            </a:r>
            <a:r>
              <a:rPr lang="en-GB" dirty="0" smtClean="0"/>
              <a:t> Supported TR Workflow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4887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9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Background …..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83768" y="6175580"/>
            <a:ext cx="4648200" cy="457200"/>
          </a:xfrm>
        </p:spPr>
        <p:txBody>
          <a:bodyPr/>
          <a:lstStyle/>
          <a:p>
            <a:r>
              <a:rPr lang="en-US" smtClean="0"/>
              <a:t>Bio-IT Euro 2012  Vienna 9-Oct-2012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42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eTRIKS</a:t>
            </a:r>
            <a:r>
              <a:rPr lang="en-GB" dirty="0" smtClean="0"/>
              <a:t> Data Integration 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132138" y="1417638"/>
            <a:ext cx="5686425" cy="5230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</a:t>
            </a:r>
            <a:r>
              <a:rPr lang="en-US" dirty="0" smtClean="0">
                <a:solidFill>
                  <a:srgbClr val="000000"/>
                </a:solidFill>
              </a:rPr>
              <a:t>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66"/>
          <p:cNvCxnSpPr>
            <a:cxnSpLocks noChangeShapeType="1"/>
            <a:stCxn id="54" idx="4"/>
          </p:cNvCxnSpPr>
          <p:nvPr/>
        </p:nvCxnSpPr>
        <p:spPr bwMode="auto">
          <a:xfrm>
            <a:off x="2500313" y="5089525"/>
            <a:ext cx="992187" cy="638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66"/>
          <p:cNvCxnSpPr>
            <a:cxnSpLocks noChangeShapeType="1"/>
            <a:stCxn id="54" idx="4"/>
          </p:cNvCxnSpPr>
          <p:nvPr/>
        </p:nvCxnSpPr>
        <p:spPr bwMode="auto">
          <a:xfrm flipV="1">
            <a:off x="2500313" y="4468813"/>
            <a:ext cx="992187" cy="6207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849313" y="4772025"/>
            <a:ext cx="1879600" cy="769938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600">
              <a:solidFill>
                <a:srgbClr val="000000"/>
              </a:solidFill>
            </a:endParaRPr>
          </a:p>
        </p:txBody>
      </p:sp>
      <p:cxnSp>
        <p:nvCxnSpPr>
          <p:cNvPr id="8" name="Straight Arrow Connector 11"/>
          <p:cNvCxnSpPr>
            <a:cxnSpLocks noChangeShapeType="1"/>
            <a:stCxn id="36" idx="4"/>
            <a:endCxn id="11" idx="1"/>
          </p:cNvCxnSpPr>
          <p:nvPr/>
        </p:nvCxnSpPr>
        <p:spPr bwMode="auto">
          <a:xfrm>
            <a:off x="2500313" y="2162175"/>
            <a:ext cx="933450" cy="2047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827088" y="1776413"/>
            <a:ext cx="1901825" cy="769937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3287546" y="1596231"/>
            <a:ext cx="146685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data domains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3763" y="1928813"/>
            <a:ext cx="1336675" cy="877887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clinical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3763" y="2968625"/>
            <a:ext cx="1336675" cy="936625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imaging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3763" y="5056188"/>
            <a:ext cx="1336675" cy="936625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00"/>
                </a:solidFill>
              </a:rPr>
              <a:t>experiment</a:t>
            </a:r>
          </a:p>
          <a:p>
            <a:pPr algn="ctr" eaLnBrk="1" hangingPunct="1"/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3763" y="4013200"/>
            <a:ext cx="1336675" cy="935038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biobanking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163" y="1928813"/>
            <a:ext cx="1438275" cy="4056062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Study Data </a:t>
            </a:r>
          </a:p>
          <a:p>
            <a:pPr algn="ctr">
              <a:defRPr/>
            </a:pPr>
            <a:r>
              <a:rPr lang="en-GB" sz="1600" b="1" dirty="0" smtClean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Management </a:t>
            </a:r>
            <a:endParaRPr lang="en-US" sz="1600" b="1" dirty="0">
              <a:solidFill>
                <a:srgbClr val="000000"/>
              </a:solidFill>
              <a:latin typeface="Arial"/>
              <a:ea typeface="MS PGothic" charset="0"/>
              <a:cs typeface="MS PGothic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6653" y="1907382"/>
            <a:ext cx="1657350" cy="4056062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Analytics </a:t>
            </a:r>
          </a:p>
          <a:p>
            <a:pPr algn="ctr">
              <a:defRPr/>
            </a:pPr>
            <a:r>
              <a:rPr lang="en-GB" sz="1600" b="1" dirty="0" smtClean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Workbenches </a:t>
            </a:r>
            <a:endParaRPr lang="en-US" sz="1600" b="1" dirty="0">
              <a:solidFill>
                <a:srgbClr val="000000"/>
              </a:solidFill>
              <a:latin typeface="Arial"/>
              <a:ea typeface="MS PGothic" charset="0"/>
              <a:cs typeface="MS PGothic" charset="0"/>
            </a:endParaRPr>
          </a:p>
        </p:txBody>
      </p:sp>
      <p:cxnSp>
        <p:nvCxnSpPr>
          <p:cNvPr id="17" name="Straight Arrow Connector 59"/>
          <p:cNvCxnSpPr>
            <a:cxnSpLocks noChangeShapeType="1"/>
          </p:cNvCxnSpPr>
          <p:nvPr/>
        </p:nvCxnSpPr>
        <p:spPr bwMode="auto">
          <a:xfrm>
            <a:off x="2516529" y="3057525"/>
            <a:ext cx="933450" cy="409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62"/>
          <p:cNvCxnSpPr>
            <a:cxnSpLocks noChangeShapeType="1"/>
            <a:stCxn id="40" idx="4"/>
            <a:endCxn id="14" idx="1"/>
          </p:cNvCxnSpPr>
          <p:nvPr/>
        </p:nvCxnSpPr>
        <p:spPr bwMode="auto">
          <a:xfrm>
            <a:off x="2500313" y="3914775"/>
            <a:ext cx="933450" cy="5651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Flowchart: Magnetic Disk 18"/>
          <p:cNvSpPr/>
          <p:nvPr/>
        </p:nvSpPr>
        <p:spPr bwMode="auto">
          <a:xfrm>
            <a:off x="5688013" y="3721100"/>
            <a:ext cx="792162" cy="1008063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/>
            <a:endParaRPr lang="en-US" sz="1100">
              <a:solidFill>
                <a:srgbClr val="000000"/>
              </a:solidFill>
            </a:endParaRPr>
          </a:p>
          <a:p>
            <a:pPr algn="ctr"/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20" name="Flowchart: Magnetic Disk 19"/>
          <p:cNvSpPr/>
          <p:nvPr/>
        </p:nvSpPr>
        <p:spPr bwMode="auto">
          <a:xfrm>
            <a:off x="3840163" y="4403725"/>
            <a:ext cx="522287" cy="468313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e.g.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CBM</a:t>
            </a:r>
          </a:p>
        </p:txBody>
      </p:sp>
      <p:sp>
        <p:nvSpPr>
          <p:cNvPr id="21" name="Flowchart: Magnetic Disk 20"/>
          <p:cNvSpPr/>
          <p:nvPr/>
        </p:nvSpPr>
        <p:spPr bwMode="auto">
          <a:xfrm>
            <a:off x="3840163" y="3389313"/>
            <a:ext cx="522287" cy="468312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e.g.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BMIA</a:t>
            </a:r>
          </a:p>
        </p:txBody>
      </p:sp>
      <p:pic>
        <p:nvPicPr>
          <p:cNvPr id="22" name="Picture 2" descr="C:\Users\nlv17070\AppData\Local\Microsoft\Windows\Temporary Internet Files\Content.IE5\U3G4VJVZ\MC9003532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3914775"/>
            <a:ext cx="1079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86"/>
          <p:cNvSpPr txBox="1">
            <a:spLocks noChangeArrowheads="1"/>
          </p:cNvSpPr>
          <p:nvPr/>
        </p:nvSpPr>
        <p:spPr bwMode="auto">
          <a:xfrm>
            <a:off x="7810500" y="4637088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e.g. R</a:t>
            </a:r>
          </a:p>
        </p:txBody>
      </p:sp>
      <p:sp>
        <p:nvSpPr>
          <p:cNvPr id="24" name="Flowchart: Magnetic Disk 23"/>
          <p:cNvSpPr/>
          <p:nvPr/>
        </p:nvSpPr>
        <p:spPr bwMode="auto">
          <a:xfrm>
            <a:off x="7162800" y="3505200"/>
            <a:ext cx="431800" cy="576263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2000">
              <a:solidFill>
                <a:srgbClr val="000000"/>
              </a:solidFill>
            </a:endParaRPr>
          </a:p>
        </p:txBody>
      </p:sp>
      <p:cxnSp>
        <p:nvCxnSpPr>
          <p:cNvPr id="25" name="Straight Arrow Connector 54"/>
          <p:cNvCxnSpPr>
            <a:cxnSpLocks noChangeShapeType="1"/>
            <a:stCxn id="40" idx="4"/>
            <a:endCxn id="11" idx="1"/>
          </p:cNvCxnSpPr>
          <p:nvPr/>
        </p:nvCxnSpPr>
        <p:spPr bwMode="auto">
          <a:xfrm flipV="1">
            <a:off x="2500313" y="2366963"/>
            <a:ext cx="933450" cy="15478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  <a:stCxn id="19" idx="4"/>
            <a:endCxn id="24" idx="2"/>
          </p:cNvCxnSpPr>
          <p:nvPr/>
        </p:nvCxnSpPr>
        <p:spPr bwMode="auto">
          <a:xfrm flipV="1">
            <a:off x="6480175" y="3794125"/>
            <a:ext cx="682625" cy="431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699792" y="1568449"/>
            <a:ext cx="300852" cy="42465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wordArtVert" wrap="square" lIns="0" tIns="36000" rIns="0" bIns="36000">
            <a:spAutoFit/>
          </a:bodyPr>
          <a:lstStyle/>
          <a:p>
            <a:pPr algn="ctr">
              <a:defRPr/>
            </a:pPr>
            <a:r>
              <a:rPr lang="en-GB" dirty="0" smtClean="0">
                <a:solidFill>
                  <a:srgbClr val="0B5ED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charset="0"/>
                <a:cs typeface="MS PGothic" charset="0"/>
              </a:rPr>
              <a:t>Ethics </a:t>
            </a:r>
            <a:endParaRPr lang="en-US" dirty="0">
              <a:solidFill>
                <a:srgbClr val="0B5ED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S PGothic" charset="0"/>
              <a:cs typeface="MS PGothic" charset="0"/>
            </a:endParaRPr>
          </a:p>
        </p:txBody>
      </p:sp>
      <p:sp>
        <p:nvSpPr>
          <p:cNvPr id="28" name="Flowchart: Multidocument 27"/>
          <p:cNvSpPr/>
          <p:nvPr/>
        </p:nvSpPr>
        <p:spPr bwMode="auto">
          <a:xfrm>
            <a:off x="7162800" y="4297363"/>
            <a:ext cx="431800" cy="792162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200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>
            <a:cxnSpLocks noChangeShapeType="1"/>
            <a:stCxn id="19" idx="4"/>
            <a:endCxn id="28" idx="1"/>
          </p:cNvCxnSpPr>
          <p:nvPr/>
        </p:nvCxnSpPr>
        <p:spPr bwMode="auto">
          <a:xfrm>
            <a:off x="6480175" y="4225925"/>
            <a:ext cx="682625" cy="4683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Flowchart: Magnetic Disk 29"/>
          <p:cNvSpPr/>
          <p:nvPr/>
        </p:nvSpPr>
        <p:spPr bwMode="auto">
          <a:xfrm>
            <a:off x="3805238" y="2279650"/>
            <a:ext cx="593725" cy="469900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e.g. Open</a:t>
            </a:r>
          </a:p>
          <a:p>
            <a:pPr algn="ctr">
              <a:defRPr/>
            </a:pPr>
            <a:r>
              <a:rPr lang="en-US" sz="1100" dirty="0" err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Clinica</a:t>
            </a:r>
            <a:endParaRPr lang="en-US" sz="1100" dirty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1" name="Flowchart: Magnetic Disk 30"/>
          <p:cNvSpPr/>
          <p:nvPr/>
        </p:nvSpPr>
        <p:spPr bwMode="auto">
          <a:xfrm>
            <a:off x="3840163" y="5467350"/>
            <a:ext cx="522287" cy="468313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Various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solutions</a:t>
            </a:r>
          </a:p>
        </p:txBody>
      </p: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>
            <a:off x="4398963" y="2546350"/>
            <a:ext cx="119062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4398963" y="3576638"/>
            <a:ext cx="14128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Picture 3" descr="C:\Users\usradmin\AppData\Local\Microsoft\Windows\Temporary Internet Files\Content.IE5\VFJXYL8O\MC90043155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2366963"/>
            <a:ext cx="52863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http://www.0900scannen.nl/files/image/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747838"/>
            <a:ext cx="9207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Magnetic Disk 35"/>
          <p:cNvSpPr/>
          <p:nvPr/>
        </p:nvSpPr>
        <p:spPr bwMode="auto">
          <a:xfrm>
            <a:off x="1906588" y="1927225"/>
            <a:ext cx="593725" cy="469900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HIS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7088" y="3529013"/>
            <a:ext cx="1881187" cy="771525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088" y="2641600"/>
            <a:ext cx="1881187" cy="769938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9" name="Flowchart: Magnetic Disk 38"/>
          <p:cNvSpPr/>
          <p:nvPr/>
        </p:nvSpPr>
        <p:spPr bwMode="auto">
          <a:xfrm>
            <a:off x="1906588" y="2792413"/>
            <a:ext cx="593725" cy="469900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PACS</a:t>
            </a: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40" name="Flowchart: Magnetic Disk 39"/>
          <p:cNvSpPr/>
          <p:nvPr/>
        </p:nvSpPr>
        <p:spPr bwMode="auto">
          <a:xfrm>
            <a:off x="1906588" y="3679825"/>
            <a:ext cx="593725" cy="469900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LIMS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41" name="Picture 4" descr="http://dragon.larc.nasa.gov/retinex/medical/medical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684463"/>
            <a:ext cx="8382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http://www.ucdmc.ucdavis.edu/cancer/images/body/laboratory_tubes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3576638"/>
            <a:ext cx="5461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>
            <a:cxnSpLocks noChangeShapeType="1"/>
            <a:endCxn id="19" idx="1"/>
          </p:cNvCxnSpPr>
          <p:nvPr/>
        </p:nvCxnSpPr>
        <p:spPr bwMode="auto">
          <a:xfrm>
            <a:off x="5589588" y="2574925"/>
            <a:ext cx="493712" cy="1146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>
            <a:off x="4332288" y="4729163"/>
            <a:ext cx="17145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1706563" y="6384925"/>
            <a:ext cx="4075112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5781675" y="3576638"/>
            <a:ext cx="301625" cy="1889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5781675" y="4694238"/>
            <a:ext cx="301625" cy="16906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8" name="Picture 3" descr="C:\Users\usradmin\AppData\Local\Microsoft\Windows\Temporary Internet Files\Content.IE5\VFJXYL8O\MC90043155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3328988"/>
            <a:ext cx="52863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C:\Users\usradmin\AppData\Local\Microsoft\Windows\Temporary Internet Files\Content.IE5\VFJXYL8O\MC90043155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4476750"/>
            <a:ext cx="527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C:\Users\usradmin\AppData\Local\Microsoft\Windows\Temporary Internet Files\Content.IE5\VFJXYL8O\MC90043155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6121400"/>
            <a:ext cx="5286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Straight Arrow Connector 64"/>
          <p:cNvCxnSpPr>
            <a:cxnSpLocks noChangeShapeType="1"/>
          </p:cNvCxnSpPr>
          <p:nvPr/>
        </p:nvCxnSpPr>
        <p:spPr bwMode="auto">
          <a:xfrm>
            <a:off x="4332288" y="5694363"/>
            <a:ext cx="12573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67"/>
          <p:cNvCxnSpPr>
            <a:cxnSpLocks noChangeShapeType="1"/>
          </p:cNvCxnSpPr>
          <p:nvPr/>
        </p:nvCxnSpPr>
        <p:spPr bwMode="auto">
          <a:xfrm flipV="1">
            <a:off x="5589588" y="4694238"/>
            <a:ext cx="493712" cy="10334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" name="Picture 3" descr="C:\Users\usradmin\AppData\Local\Microsoft\Windows\Temporary Internet Files\Content.IE5\VFJXYL8O\MC90043155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5464175"/>
            <a:ext cx="5286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Flowchart: Magnetic Disk 53"/>
          <p:cNvSpPr/>
          <p:nvPr/>
        </p:nvSpPr>
        <p:spPr bwMode="auto">
          <a:xfrm>
            <a:off x="1906588" y="4854575"/>
            <a:ext cx="593725" cy="469900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BIMS</a:t>
            </a:r>
            <a:endParaRPr lang="en-US" sz="1100">
              <a:solidFill>
                <a:srgbClr val="000000"/>
              </a:solidFill>
            </a:endParaRPr>
          </a:p>
        </p:txBody>
      </p:sp>
      <p:pic>
        <p:nvPicPr>
          <p:cNvPr id="55" name="Picture 1" descr="C:\Users\usradmin\AppData\Local\Microsoft\Windows\Temporary Internet Files\Content.Outlook\59SUGKFE\tub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4945063"/>
            <a:ext cx="838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862013" y="5984875"/>
            <a:ext cx="1846262" cy="588963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57" name="Picture 5" descr="https://encrypted-tbn3.gstatic.com/images?q=tbn:ANd9GcQwPa2KkyLiV-KhAicedslK4PWHaP7FN4UEcgIqRS-9HS6YWFT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6026150"/>
            <a:ext cx="5270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Arrow Connector 66"/>
          <p:cNvCxnSpPr>
            <a:cxnSpLocks noChangeShapeType="1"/>
          </p:cNvCxnSpPr>
          <p:nvPr/>
        </p:nvCxnSpPr>
        <p:spPr bwMode="auto">
          <a:xfrm flipV="1">
            <a:off x="2708275" y="5694363"/>
            <a:ext cx="784225" cy="5889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ounded Rectangle 58"/>
          <p:cNvSpPr/>
          <p:nvPr/>
        </p:nvSpPr>
        <p:spPr>
          <a:xfrm rot="5400000">
            <a:off x="1481329" y="3744459"/>
            <a:ext cx="2362202" cy="2612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Pseudonymisation</a:t>
            </a:r>
            <a:endParaRPr lang="en-GB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221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eTRIKS</a:t>
            </a:r>
            <a:r>
              <a:rPr lang="en-GB" dirty="0" smtClean="0"/>
              <a:t> Study Data Organisation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85835"/>
            <a:ext cx="83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Study oriented  curated  data  together with patient information are integrated and warehoused  in </a:t>
            </a:r>
            <a:r>
              <a:rPr lang="en-GB" sz="2400" dirty="0" err="1" smtClean="0"/>
              <a:t>tranSMART</a:t>
            </a:r>
            <a:r>
              <a:rPr lang="en-GB" sz="2400" dirty="0" smtClean="0"/>
              <a:t> for analysis</a:t>
            </a:r>
            <a:endParaRPr 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79928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78" y="3789040"/>
            <a:ext cx="2072687" cy="88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776" y="6500192"/>
            <a:ext cx="4648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Bio-IT Euro 2012  Vienna 9-Oct-2012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89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9" y="459606"/>
            <a:ext cx="8805512" cy="609600"/>
          </a:xfrm>
        </p:spPr>
        <p:txBody>
          <a:bodyPr>
            <a:normAutofit/>
          </a:bodyPr>
          <a:lstStyle/>
          <a:p>
            <a:r>
              <a:rPr lang="en-GB" dirty="0" err="1" smtClean="0"/>
              <a:t>eTRIKS</a:t>
            </a:r>
            <a:r>
              <a:rPr lang="en-GB" dirty="0" smtClean="0"/>
              <a:t> Study Information Content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9" y="1135781"/>
            <a:ext cx="8439150" cy="4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7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eTRIKS</a:t>
            </a:r>
            <a:r>
              <a:rPr lang="en-GB" dirty="0" smtClean="0"/>
              <a:t> Platform Architecture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70" y="1196752"/>
            <a:ext cx="6768752" cy="3587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28670" y="5040105"/>
            <a:ext cx="5679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Based </a:t>
            </a:r>
            <a:r>
              <a:rPr lang="en-GB" dirty="0"/>
              <a:t>entirely </a:t>
            </a:r>
            <a:r>
              <a:rPr lang="en-GB" dirty="0" smtClean="0"/>
              <a:t>on open source software </a:t>
            </a:r>
          </a:p>
          <a:p>
            <a:pPr algn="ctr"/>
            <a:r>
              <a:rPr lang="en-GB" dirty="0" smtClean="0"/>
              <a:t>Support project-level multi-tenancy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776" y="6237312"/>
            <a:ext cx="4648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Bio-IT Euro 2012  Vienna 9-Oct-2012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79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187" y="274905"/>
            <a:ext cx="6242281" cy="609600"/>
          </a:xfrm>
        </p:spPr>
        <p:txBody>
          <a:bodyPr/>
          <a:lstStyle/>
          <a:p>
            <a:r>
              <a:rPr lang="en-GB" dirty="0" err="1"/>
              <a:t>e</a:t>
            </a:r>
            <a:r>
              <a:rPr lang="en-GB" dirty="0" err="1" smtClean="0"/>
              <a:t>TRIKS</a:t>
            </a:r>
            <a:r>
              <a:rPr lang="en-GB" dirty="0" smtClean="0"/>
              <a:t> File </a:t>
            </a:r>
            <a:r>
              <a:rPr lang="en-GB" dirty="0"/>
              <a:t>System for Experiment </a:t>
            </a:r>
            <a:r>
              <a:rPr lang="en-GB" dirty="0" smtClean="0"/>
              <a:t>Data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Bio-IT Euro 2012  Vienna 9-Oct-2012</a:t>
            </a:r>
            <a:endParaRPr lang="en-US" sz="1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11" y="1407644"/>
            <a:ext cx="6702157" cy="4685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00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eTRIKS</a:t>
            </a:r>
            <a:r>
              <a:rPr lang="en-GB" dirty="0" smtClean="0"/>
              <a:t> Ontology Management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Bio-IT Euro 2012  Vienna 9-Oct-2012</a:t>
            </a:r>
            <a:endParaRPr lang="en-US" sz="1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11" y="1398904"/>
            <a:ext cx="5996538" cy="4424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4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 Example …..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83768" y="6175580"/>
            <a:ext cx="4648200" cy="457200"/>
          </a:xfrm>
        </p:spPr>
        <p:txBody>
          <a:bodyPr/>
          <a:lstStyle/>
          <a:p>
            <a:r>
              <a:rPr lang="en-US" smtClean="0"/>
              <a:t>Bio-IT Euro 2012  Vienna 9-Oct-2012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20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130" y="261884"/>
            <a:ext cx="6172200" cy="637580"/>
          </a:xfrm>
        </p:spPr>
        <p:txBody>
          <a:bodyPr/>
          <a:lstStyle/>
          <a:p>
            <a:r>
              <a:rPr lang="en-GB" altLang="zh-CN" dirty="0" smtClean="0"/>
              <a:t>Create a Project</a:t>
            </a:r>
            <a:endParaRPr lang="zh-CN" alt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4" y="1753390"/>
            <a:ext cx="5669143" cy="30825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95" y="2501111"/>
            <a:ext cx="5943926" cy="32320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97289" y="1477808"/>
            <a:ext cx="2673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olidFill>
                  <a:srgbClr val="C00000"/>
                </a:solidFill>
              </a:rPr>
              <a:t>We</a:t>
            </a:r>
            <a:r>
              <a:rPr lang="fr-FR" sz="1800" dirty="0">
                <a:solidFill>
                  <a:srgbClr val="C00000"/>
                </a:solidFill>
              </a:rPr>
              <a:t> first </a:t>
            </a:r>
            <a:r>
              <a:rPr lang="fr-FR" sz="1800" dirty="0" err="1">
                <a:solidFill>
                  <a:srgbClr val="C00000"/>
                </a:solidFill>
              </a:rPr>
              <a:t>create</a:t>
            </a:r>
            <a:r>
              <a:rPr lang="fr-FR" sz="1800" dirty="0">
                <a:solidFill>
                  <a:srgbClr val="C00000"/>
                </a:solidFill>
              </a:rPr>
              <a:t> the </a:t>
            </a:r>
            <a:r>
              <a:rPr lang="fr-FR" sz="1800" dirty="0" err="1">
                <a:solidFill>
                  <a:srgbClr val="C00000"/>
                </a:solidFill>
              </a:rPr>
              <a:t>project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workspace</a:t>
            </a:r>
            <a:r>
              <a:rPr lang="fr-FR" sz="1800" dirty="0">
                <a:solidFill>
                  <a:srgbClr val="C00000"/>
                </a:solidFill>
              </a:rPr>
              <a:t> on the </a:t>
            </a:r>
            <a:r>
              <a:rPr lang="fr-FR" sz="1800" dirty="0" err="1">
                <a:solidFill>
                  <a:srgbClr val="C00000"/>
                </a:solidFill>
              </a:rPr>
              <a:t>eTRIKS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platform</a:t>
            </a:r>
            <a:endParaRPr lang="fr-FR" sz="1800" dirty="0">
              <a:solidFill>
                <a:srgbClr val="C0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6086243" y="2401138"/>
            <a:ext cx="995246" cy="203231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6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3507" y="288097"/>
            <a:ext cx="6172200" cy="594066"/>
          </a:xfrm>
        </p:spPr>
        <p:txBody>
          <a:bodyPr>
            <a:normAutofit/>
          </a:bodyPr>
          <a:lstStyle/>
          <a:p>
            <a:r>
              <a:rPr lang="en-GB" altLang="zh-CN" dirty="0" smtClean="0"/>
              <a:t>Create a Study Book</a:t>
            </a:r>
            <a:endParaRPr lang="zh-CN" alt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5" y="1761751"/>
            <a:ext cx="5657901" cy="30764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75" y="2909315"/>
            <a:ext cx="4995720" cy="271642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9085" y="5202382"/>
            <a:ext cx="277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olidFill>
                  <a:srgbClr val="C00000"/>
                </a:solidFill>
              </a:rPr>
              <a:t>We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create</a:t>
            </a:r>
            <a:r>
              <a:rPr lang="fr-FR" sz="1800" dirty="0">
                <a:solidFill>
                  <a:srgbClr val="C00000"/>
                </a:solidFill>
              </a:rPr>
              <a:t> a </a:t>
            </a:r>
            <a:r>
              <a:rPr lang="fr-FR" sz="1800" dirty="0" err="1">
                <a:solidFill>
                  <a:srgbClr val="C00000"/>
                </a:solidFill>
              </a:rPr>
              <a:t>study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smtClean="0">
                <a:solidFill>
                  <a:srgbClr val="C00000"/>
                </a:solidFill>
              </a:rPr>
              <a:t>book in </a:t>
            </a:r>
            <a:r>
              <a:rPr lang="fr-FR" sz="1800" dirty="0">
                <a:solidFill>
                  <a:srgbClr val="C00000"/>
                </a:solidFill>
              </a:rPr>
              <a:t>the </a:t>
            </a:r>
            <a:r>
              <a:rPr lang="fr-FR" sz="1800" dirty="0" err="1">
                <a:solidFill>
                  <a:srgbClr val="C00000"/>
                </a:solidFill>
              </a:rPr>
              <a:t>project</a:t>
            </a:r>
            <a:endParaRPr lang="fr-FR" sz="1800" dirty="0">
              <a:solidFill>
                <a:srgbClr val="C0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402205" y="3608814"/>
            <a:ext cx="513017" cy="14714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197289" y="1477809"/>
            <a:ext cx="273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olidFill>
                  <a:srgbClr val="C00000"/>
                </a:solidFill>
              </a:rPr>
              <a:t>Each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study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smtClean="0">
                <a:solidFill>
                  <a:srgbClr val="C00000"/>
                </a:solidFill>
              </a:rPr>
              <a:t>book </a:t>
            </a:r>
            <a:r>
              <a:rPr lang="fr-FR" sz="1800" dirty="0" err="1" smtClean="0">
                <a:solidFill>
                  <a:srgbClr val="C00000"/>
                </a:solidFill>
              </a:rPr>
              <a:t>is</a:t>
            </a:r>
            <a:r>
              <a:rPr lang="fr-FR" sz="1800" dirty="0" smtClean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represented</a:t>
            </a:r>
            <a:r>
              <a:rPr lang="fr-FR" sz="1800" dirty="0">
                <a:solidFill>
                  <a:srgbClr val="C00000"/>
                </a:solidFill>
              </a:rPr>
              <a:t> via an </a:t>
            </a:r>
            <a:r>
              <a:rPr lang="fr-FR" sz="1800" dirty="0" err="1">
                <a:solidFill>
                  <a:srgbClr val="C00000"/>
                </a:solidFill>
              </a:rPr>
              <a:t>icon</a:t>
            </a:r>
            <a:r>
              <a:rPr lang="fr-FR" sz="1800" dirty="0">
                <a:solidFill>
                  <a:srgbClr val="C00000"/>
                </a:solidFill>
              </a:rPr>
              <a:t>. </a:t>
            </a:r>
            <a:r>
              <a:rPr lang="fr-FR" sz="1800" dirty="0" err="1">
                <a:solidFill>
                  <a:srgbClr val="C00000"/>
                </a:solidFill>
              </a:rPr>
              <a:t>We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can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access</a:t>
            </a:r>
            <a:r>
              <a:rPr lang="fr-FR" sz="1800" dirty="0">
                <a:solidFill>
                  <a:srgbClr val="C00000"/>
                </a:solidFill>
              </a:rPr>
              <a:t> the </a:t>
            </a:r>
            <a:r>
              <a:rPr lang="fr-FR" sz="1800" dirty="0" err="1">
                <a:solidFill>
                  <a:srgbClr val="C00000"/>
                </a:solidFill>
              </a:rPr>
              <a:t>study</a:t>
            </a:r>
            <a:r>
              <a:rPr lang="fr-FR" sz="1800" dirty="0">
                <a:solidFill>
                  <a:srgbClr val="C00000"/>
                </a:solidFill>
              </a:rPr>
              <a:t> by </a:t>
            </a:r>
            <a:r>
              <a:rPr lang="fr-FR" sz="1800" dirty="0" err="1">
                <a:solidFill>
                  <a:srgbClr val="C00000"/>
                </a:solidFill>
              </a:rPr>
              <a:t>clicking</a:t>
            </a:r>
            <a:r>
              <a:rPr lang="fr-FR" sz="1800" dirty="0">
                <a:solidFill>
                  <a:srgbClr val="C00000"/>
                </a:solidFill>
              </a:rPr>
              <a:t> on </a:t>
            </a:r>
            <a:r>
              <a:rPr lang="fr-FR" sz="1800" dirty="0" err="1">
                <a:solidFill>
                  <a:srgbClr val="C00000"/>
                </a:solidFill>
              </a:rPr>
              <a:t>it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6840733" y="2722947"/>
            <a:ext cx="671021" cy="9306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7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7410" y="302500"/>
            <a:ext cx="6172200" cy="594066"/>
          </a:xfrm>
        </p:spPr>
        <p:txBody>
          <a:bodyPr>
            <a:normAutofit/>
          </a:bodyPr>
          <a:lstStyle/>
          <a:p>
            <a:r>
              <a:rPr lang="en-GB" altLang="zh-CN" dirty="0" smtClean="0"/>
              <a:t>Study space</a:t>
            </a:r>
            <a:endParaRPr lang="zh-CN" alt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5" y="1787959"/>
            <a:ext cx="3966765" cy="215692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4400550" y="3103777"/>
            <a:ext cx="1143000" cy="394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400550" y="3851910"/>
            <a:ext cx="822960" cy="4857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508607" y="4007368"/>
            <a:ext cx="97433" cy="2445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579758" y="1703248"/>
            <a:ext cx="4150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C00000"/>
                </a:solidFill>
              </a:rPr>
              <a:t>The </a:t>
            </a:r>
            <a:r>
              <a:rPr lang="fr-FR" sz="1800" dirty="0" err="1">
                <a:solidFill>
                  <a:srgbClr val="C00000"/>
                </a:solidFill>
              </a:rPr>
              <a:t>study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smtClean="0">
                <a:solidFill>
                  <a:srgbClr val="C00000"/>
                </a:solidFill>
              </a:rPr>
              <a:t>book </a:t>
            </a:r>
            <a:r>
              <a:rPr lang="fr-FR" sz="1800" dirty="0" err="1" smtClean="0">
                <a:solidFill>
                  <a:srgbClr val="C00000"/>
                </a:solidFill>
              </a:rPr>
              <a:t>allow</a:t>
            </a:r>
            <a:r>
              <a:rPr lang="fr-FR" sz="1800" dirty="0" smtClean="0">
                <a:solidFill>
                  <a:srgbClr val="C00000"/>
                </a:solidFill>
              </a:rPr>
              <a:t> </a:t>
            </a:r>
            <a:r>
              <a:rPr lang="fr-FR" sz="1800" dirty="0">
                <a:solidFill>
                  <a:srgbClr val="C00000"/>
                </a:solidFill>
              </a:rPr>
              <a:t>the </a:t>
            </a:r>
            <a:r>
              <a:rPr lang="fr-FR" sz="1800" dirty="0" err="1">
                <a:solidFill>
                  <a:srgbClr val="C00000"/>
                </a:solidFill>
              </a:rPr>
              <a:t>managment</a:t>
            </a:r>
            <a:r>
              <a:rPr lang="fr-FR" sz="1800" dirty="0">
                <a:solidFill>
                  <a:srgbClr val="C00000"/>
                </a:solidFill>
              </a:rPr>
              <a:t> of </a:t>
            </a:r>
            <a:r>
              <a:rPr lang="fr-FR" sz="1800" dirty="0" err="1">
                <a:solidFill>
                  <a:srgbClr val="C00000"/>
                </a:solidFill>
              </a:rPr>
              <a:t>cohorts</a:t>
            </a:r>
            <a:r>
              <a:rPr lang="fr-FR" sz="1800" dirty="0">
                <a:solidFill>
                  <a:srgbClr val="C00000"/>
                </a:solidFill>
              </a:rPr>
              <a:t>, investigations, </a:t>
            </a:r>
            <a:r>
              <a:rPr lang="fr-FR" sz="1800" dirty="0" err="1">
                <a:solidFill>
                  <a:srgbClr val="C00000"/>
                </a:solidFill>
              </a:rPr>
              <a:t>samples</a:t>
            </a:r>
            <a:r>
              <a:rPr lang="fr-FR" sz="1800" dirty="0">
                <a:solidFill>
                  <a:srgbClr val="C00000"/>
                </a:solidFill>
              </a:rPr>
              <a:t>, </a:t>
            </a:r>
            <a:r>
              <a:rPr lang="fr-FR" sz="1800" dirty="0" err="1">
                <a:solidFill>
                  <a:srgbClr val="C00000"/>
                </a:solidFill>
              </a:rPr>
              <a:t>etc</a:t>
            </a:r>
            <a:r>
              <a:rPr lang="fr-FR" sz="1800" dirty="0">
                <a:solidFill>
                  <a:srgbClr val="C00000"/>
                </a:solidFill>
              </a:rPr>
              <a:t> …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24" y="2428875"/>
            <a:ext cx="3049881" cy="165837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424100"/>
            <a:ext cx="3128578" cy="170116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7" y="4363373"/>
            <a:ext cx="3128581" cy="170116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573021" y="2725083"/>
            <a:ext cx="303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C00000"/>
                </a:solidFill>
              </a:rPr>
              <a:t>Cohort</a:t>
            </a:r>
            <a:endParaRPr lang="fr-FR" sz="1800" dirty="0" smtClean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16437" y="3968353"/>
            <a:ext cx="303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</a:rPr>
              <a:t>Samples</a:t>
            </a:r>
            <a:endParaRPr lang="fr-FR" sz="1800" dirty="0" smtClean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01173" y="4005933"/>
            <a:ext cx="303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C00000"/>
                </a:solidFill>
              </a:rPr>
              <a:t>Investigation</a:t>
            </a:r>
          </a:p>
        </p:txBody>
      </p:sp>
    </p:spTree>
    <p:extLst>
      <p:ext uri="{BB962C8B-B14F-4D97-AF65-F5344CB8AC3E}">
        <p14:creationId xmlns:p14="http://schemas.microsoft.com/office/powerpoint/2010/main" val="19006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IMI KM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~40 Safety and Efficacy Projects now generating or aggregating pre-clinical and clinical data for analysis, across many different disease areas.</a:t>
            </a:r>
          </a:p>
          <a:p>
            <a:pPr marL="342900" lvl="2" indent="-342900">
              <a:buClr>
                <a:srgbClr val="004151"/>
              </a:buClr>
              <a:buFont typeface="Times" charset="0"/>
              <a:buChar char="•"/>
            </a:pPr>
            <a:r>
              <a:rPr lang="en-GB" sz="2000" dirty="0" smtClean="0"/>
              <a:t>No common KM architecture or service in place </a:t>
            </a:r>
            <a:r>
              <a:rPr lang="en-GB" sz="2000" dirty="0"/>
              <a:t>to support pre-competitive (&amp; competitive) cross-institute </a:t>
            </a:r>
            <a:r>
              <a:rPr lang="en-GB" sz="2000" dirty="0" smtClean="0"/>
              <a:t>TR</a:t>
            </a:r>
          </a:p>
          <a:p>
            <a:pPr marL="342900" lvl="2" indent="-342900">
              <a:buClr>
                <a:srgbClr val="004151"/>
              </a:buClr>
              <a:buFont typeface="Times" charset="0"/>
              <a:buChar char="•"/>
            </a:pPr>
            <a:r>
              <a:rPr lang="en-GB" sz="2000" dirty="0" smtClean="0"/>
              <a:t>No </a:t>
            </a:r>
            <a:r>
              <a:rPr lang="en-GB" sz="2000" dirty="0"/>
              <a:t>public knowledge management system for curated TR </a:t>
            </a:r>
            <a:r>
              <a:rPr lang="en-GB" sz="2000" dirty="0" smtClean="0"/>
              <a:t>data</a:t>
            </a:r>
          </a:p>
          <a:p>
            <a:pPr lvl="1"/>
            <a:r>
              <a:rPr lang="en-GB" sz="1600" dirty="0" smtClean="0"/>
              <a:t>Inefficiencies for each project (cost)</a:t>
            </a:r>
          </a:p>
          <a:p>
            <a:pPr lvl="1"/>
            <a:r>
              <a:rPr lang="en-GB" sz="1600" dirty="0" smtClean="0"/>
              <a:t>Redundancy in ‘local’ solutions</a:t>
            </a:r>
          </a:p>
          <a:p>
            <a:pPr lvl="1"/>
            <a:r>
              <a:rPr lang="en-GB" sz="1600" dirty="0" smtClean="0"/>
              <a:t>Data legacy challenge post project </a:t>
            </a:r>
          </a:p>
          <a:p>
            <a:pPr lvl="1"/>
            <a:r>
              <a:rPr lang="en-GB" sz="1600" dirty="0" smtClean="0"/>
              <a:t>Unnecessary complexity in downstream analytics (multiple standards)</a:t>
            </a:r>
          </a:p>
          <a:p>
            <a:pPr lvl="1"/>
            <a:r>
              <a:rPr lang="en-GB" sz="1600" dirty="0" smtClean="0"/>
              <a:t>Fragmented bio-medical informatics community in IMI</a:t>
            </a:r>
          </a:p>
          <a:p>
            <a:pPr lvl="1"/>
            <a:r>
              <a:rPr lang="en-GB" sz="1600" dirty="0" smtClean="0"/>
              <a:t>Reduced ROI for overall IMI investment </a:t>
            </a:r>
          </a:p>
          <a:p>
            <a:r>
              <a:rPr lang="en-GB" sz="2000" dirty="0" smtClean="0"/>
              <a:t>Requirement: IMI projects need access to a common stable, open KM platform and service for optimised execution.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24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19300" y="300634"/>
            <a:ext cx="6172200" cy="594066"/>
          </a:xfrm>
        </p:spPr>
        <p:txBody>
          <a:bodyPr>
            <a:normAutofit/>
          </a:bodyPr>
          <a:lstStyle/>
          <a:p>
            <a:r>
              <a:rPr lang="en-GB" altLang="zh-CN" dirty="0" smtClean="0"/>
              <a:t>Analysis process</a:t>
            </a:r>
            <a:endParaRPr lang="zh-CN" alt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4606" y="1542448"/>
            <a:ext cx="8618220" cy="3943350"/>
          </a:xfrm>
        </p:spPr>
        <p:txBody>
          <a:bodyPr>
            <a:noAutofit/>
          </a:bodyPr>
          <a:lstStyle/>
          <a:p>
            <a:r>
              <a:rPr lang="en-GB" dirty="0" smtClean="0"/>
              <a:t>Aim: </a:t>
            </a:r>
            <a:r>
              <a:rPr lang="en-US" dirty="0" smtClean="0"/>
              <a:t>Defining clinical </a:t>
            </a:r>
            <a:r>
              <a:rPr lang="en-US" dirty="0"/>
              <a:t>features and </a:t>
            </a:r>
            <a:r>
              <a:rPr lang="en-US" dirty="0" smtClean="0"/>
              <a:t>biomarkers that </a:t>
            </a:r>
            <a:r>
              <a:rPr lang="en-US" dirty="0"/>
              <a:t>determine whether a severe asthmatic will develop irreversible airflow limitation</a:t>
            </a:r>
            <a:r>
              <a:rPr lang="en-US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Available samples: 239 samples</a:t>
            </a:r>
          </a:p>
          <a:p>
            <a:pPr lvl="1"/>
            <a:r>
              <a:rPr lang="en-GB" dirty="0" smtClean="0"/>
              <a:t>Cohort A (severe asthmatics): 30</a:t>
            </a:r>
          </a:p>
          <a:p>
            <a:pPr lvl="1"/>
            <a:r>
              <a:rPr lang="en-GB" dirty="0" smtClean="0"/>
              <a:t>Cohort C (mild/moderate asthmatics): 19</a:t>
            </a:r>
          </a:p>
          <a:p>
            <a:pPr lvl="1"/>
            <a:r>
              <a:rPr lang="en-GB" dirty="0" smtClean="0"/>
              <a:t>Cohort D (healthy people): 10</a:t>
            </a:r>
          </a:p>
        </p:txBody>
      </p:sp>
    </p:spTree>
    <p:extLst>
      <p:ext uri="{BB962C8B-B14F-4D97-AF65-F5344CB8AC3E}">
        <p14:creationId xmlns:p14="http://schemas.microsoft.com/office/powerpoint/2010/main" val="18907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3290" y="328760"/>
            <a:ext cx="6172200" cy="594066"/>
          </a:xfrm>
        </p:spPr>
        <p:txBody>
          <a:bodyPr/>
          <a:lstStyle/>
          <a:p>
            <a:r>
              <a:rPr lang="en-GB" altLang="zh-CN" dirty="0" smtClean="0"/>
              <a:t>Create an Investigation</a:t>
            </a:r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1706" y="1983736"/>
            <a:ext cx="2041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olidFill>
                  <a:srgbClr val="C00000"/>
                </a:solidFill>
              </a:rPr>
              <a:t>We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generate</a:t>
            </a:r>
            <a:r>
              <a:rPr lang="fr-FR" sz="1800" dirty="0">
                <a:solidFill>
                  <a:srgbClr val="C00000"/>
                </a:solidFill>
              </a:rPr>
              <a:t> an </a:t>
            </a:r>
            <a:r>
              <a:rPr lang="fr-FR" sz="1800" dirty="0" err="1">
                <a:solidFill>
                  <a:srgbClr val="C00000"/>
                </a:solidFill>
              </a:rPr>
              <a:t>hypothesis</a:t>
            </a:r>
            <a:endParaRPr lang="fr-FR" sz="1800" dirty="0">
              <a:solidFill>
                <a:srgbClr val="C00000"/>
              </a:solidFill>
            </a:endParaRPr>
          </a:p>
          <a:p>
            <a:r>
              <a:rPr lang="fr-FR" sz="1800" dirty="0">
                <a:solidFill>
                  <a:srgbClr val="C00000"/>
                </a:solidFill>
              </a:rPr>
              <a:t>in the </a:t>
            </a:r>
            <a:r>
              <a:rPr lang="fr-FR" sz="1800" dirty="0" err="1">
                <a:solidFill>
                  <a:srgbClr val="C00000"/>
                </a:solidFill>
              </a:rPr>
              <a:t>study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space</a:t>
            </a:r>
            <a:endParaRPr lang="fr-FR" sz="1800" dirty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90" y="2025354"/>
            <a:ext cx="6645955" cy="36137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44690" y="3469654"/>
            <a:ext cx="2562460" cy="1577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182498" y="3000745"/>
            <a:ext cx="491258" cy="5564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97971" y="3275974"/>
            <a:ext cx="45188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Identifying irreversible airflow limitation  </a:t>
            </a:r>
          </a:p>
          <a:p>
            <a:endParaRPr lang="en-GB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now, 3 different criteria for irreversible airflow limitation (adult subjects only): </a:t>
            </a:r>
            <a:endParaRPr lang="en-GB" sz="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63" lvl="1"/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According to ten </a:t>
            </a:r>
            <a:r>
              <a:rPr lang="en-GB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Brinke</a:t>
            </a:r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al[1]: persistent airflow limitation is defined as </a:t>
            </a:r>
            <a:r>
              <a:rPr lang="en-GB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postbronchodilator</a:t>
            </a:r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FEV1 &lt; 75% predicted with a TLC &gt; 75% predicted. Parameters needed: • </a:t>
            </a:r>
            <a:r>
              <a:rPr lang="en-GB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postbronchodilator</a:t>
            </a:r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FEV1 % predicted </a:t>
            </a:r>
          </a:p>
          <a:p>
            <a:pPr marL="182563" lvl="1"/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en-GB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postbronchodilator</a:t>
            </a:r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TLC % </a:t>
            </a:r>
            <a:r>
              <a:rPr lang="en-GB" sz="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predicted</a:t>
            </a:r>
          </a:p>
          <a:p>
            <a:pPr marL="182563" lvl="1"/>
            <a:r>
              <a:rPr lang="en-GB" sz="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63" lvl="1"/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According to the TENOR study[2]: persistent airflow limitation is defined as </a:t>
            </a:r>
            <a:r>
              <a:rPr lang="en-GB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postbronchodilator</a:t>
            </a:r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FEV1/FVC ratio ≤ 70%. Controls are defined as </a:t>
            </a:r>
            <a:r>
              <a:rPr lang="en-GB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postbronchodilator</a:t>
            </a:r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FEV1/FVC ratio between 75% and 85%. Parameters needed: • </a:t>
            </a:r>
            <a:r>
              <a:rPr lang="en-GB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postbronchodilator</a:t>
            </a:r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FEV1/FVC% predicted </a:t>
            </a:r>
            <a:endParaRPr lang="en-GB" sz="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63" lvl="1"/>
            <a:endParaRPr lang="en-GB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63" lvl="1"/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According to </a:t>
            </a:r>
            <a:r>
              <a:rPr lang="en-GB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Quanjer</a:t>
            </a:r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(ERS guidelines)[3]: persistent airflow limitation is defined as </a:t>
            </a:r>
            <a:r>
              <a:rPr lang="en-GB" sz="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endParaRPr lang="en-GB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90963" y="302268"/>
            <a:ext cx="6172200" cy="594066"/>
          </a:xfrm>
        </p:spPr>
        <p:txBody>
          <a:bodyPr>
            <a:normAutofit/>
          </a:bodyPr>
          <a:lstStyle/>
          <a:p>
            <a:r>
              <a:rPr lang="en-GB" altLang="zh-CN" dirty="0" smtClean="0"/>
              <a:t>Create related Cohort</a:t>
            </a:r>
            <a:endParaRPr lang="zh-CN" alt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4" y="2807351"/>
            <a:ext cx="4893853" cy="2661033"/>
          </a:xfrm>
          <a:prstGeom prst="rect">
            <a:avLst/>
          </a:prstGeom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36728" y="1438930"/>
            <a:ext cx="6493336" cy="9660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rgbClr val="C00000"/>
                </a:solidFill>
              </a:rPr>
              <a:t>We build </a:t>
            </a:r>
            <a:r>
              <a:rPr lang="en-GB" sz="1800" dirty="0">
                <a:solidFill>
                  <a:srgbClr val="C00000"/>
                </a:solidFill>
              </a:rPr>
              <a:t>a cohort  via defining conditions:</a:t>
            </a:r>
          </a:p>
          <a:p>
            <a:pPr lvl="2"/>
            <a:r>
              <a:rPr lang="en-GB" sz="1350" dirty="0">
                <a:solidFill>
                  <a:srgbClr val="C00000"/>
                </a:solidFill>
              </a:rPr>
              <a:t>Subset 1: Study Group = Cohort(A) AND FEV1 (Day 1) AND FVC (Day 1)</a:t>
            </a:r>
            <a:endParaRPr lang="en-GB" sz="1800" dirty="0">
              <a:solidFill>
                <a:srgbClr val="C00000"/>
              </a:solidFill>
            </a:endParaRPr>
          </a:p>
          <a:p>
            <a:pPr lvl="2"/>
            <a:r>
              <a:rPr lang="en-GB" sz="1350" dirty="0">
                <a:solidFill>
                  <a:srgbClr val="C00000"/>
                </a:solidFill>
              </a:rPr>
              <a:t>Subset 1: Study Group = Cohort(B) AND FEV1 (Day 1) AND FVC (Day 1)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15" y="2664899"/>
            <a:ext cx="5417820" cy="294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07006" y="276941"/>
            <a:ext cx="6172200" cy="594066"/>
          </a:xfrm>
        </p:spPr>
        <p:txBody>
          <a:bodyPr>
            <a:normAutofit/>
          </a:bodyPr>
          <a:lstStyle/>
          <a:p>
            <a:r>
              <a:rPr lang="en-GB" altLang="zh-CN" dirty="0" smtClean="0"/>
              <a:t>Cohort summary</a:t>
            </a:r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931554" y="1822080"/>
            <a:ext cx="20644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C00000"/>
                </a:solidFill>
              </a:rPr>
              <a:t>A </a:t>
            </a:r>
            <a:r>
              <a:rPr lang="fr-FR" sz="1800" dirty="0" err="1">
                <a:solidFill>
                  <a:srgbClr val="C00000"/>
                </a:solidFill>
              </a:rPr>
              <a:t>summary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view</a:t>
            </a:r>
            <a:r>
              <a:rPr lang="fr-FR" sz="1800" dirty="0">
                <a:solidFill>
                  <a:srgbClr val="C00000"/>
                </a:solidFill>
              </a:rPr>
              <a:t> of the </a:t>
            </a:r>
            <a:r>
              <a:rPr lang="fr-FR" sz="1800" dirty="0" err="1">
                <a:solidFill>
                  <a:srgbClr val="C00000"/>
                </a:solidFill>
              </a:rPr>
              <a:t>cohort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is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generated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with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visuals</a:t>
            </a:r>
            <a:endParaRPr lang="fr-FR" sz="1800" dirty="0">
              <a:solidFill>
                <a:srgbClr val="C00000"/>
              </a:solidFill>
            </a:endParaRPr>
          </a:p>
          <a:p>
            <a:endParaRPr lang="fr-FR" sz="1800" dirty="0">
              <a:solidFill>
                <a:srgbClr val="C00000"/>
              </a:solidFill>
            </a:endParaRPr>
          </a:p>
          <a:p>
            <a:r>
              <a:rPr lang="en-GB" sz="1800" dirty="0">
                <a:solidFill>
                  <a:srgbClr val="C00000"/>
                </a:solidFill>
              </a:rPr>
              <a:t>The results include the comparison about patient clinical information</a:t>
            </a:r>
            <a:endParaRPr lang="fr-FR" sz="1800" dirty="0">
              <a:solidFill>
                <a:srgbClr val="C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1923643"/>
            <a:ext cx="6455889" cy="351039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5561799" y="3434850"/>
            <a:ext cx="1274079" cy="8244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9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0367" y="288467"/>
            <a:ext cx="6172200" cy="594066"/>
          </a:xfrm>
        </p:spPr>
        <p:txBody>
          <a:bodyPr>
            <a:normAutofit/>
          </a:bodyPr>
          <a:lstStyle/>
          <a:p>
            <a:r>
              <a:rPr lang="en-GB" altLang="zh-CN" dirty="0" smtClean="0"/>
              <a:t>Study data export</a:t>
            </a:r>
            <a:endParaRPr lang="zh-CN" alt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1" r="-6501" b="32841"/>
          <a:stretch/>
        </p:blipFill>
        <p:spPr>
          <a:xfrm>
            <a:off x="771075" y="1430968"/>
            <a:ext cx="5400000" cy="288000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6072650" y="2123208"/>
            <a:ext cx="892087" cy="3499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7543801" y="2870968"/>
            <a:ext cx="122057" cy="8732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09" y="3759608"/>
            <a:ext cx="6218883" cy="150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108532" y="1800471"/>
            <a:ext cx="1862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C00000"/>
                </a:solidFill>
              </a:rPr>
              <a:t>Export data as CVS.</a:t>
            </a:r>
          </a:p>
          <a:p>
            <a:endParaRPr lang="en-GB" sz="1800" dirty="0">
              <a:solidFill>
                <a:srgbClr val="C00000"/>
              </a:solidFill>
            </a:endParaRPr>
          </a:p>
          <a:p>
            <a:r>
              <a:rPr lang="en-GB" sz="1800" dirty="0">
                <a:solidFill>
                  <a:srgbClr val="C00000"/>
                </a:solidFill>
              </a:rPr>
              <a:t>e.g. </a:t>
            </a:r>
            <a:r>
              <a:rPr lang="en-GB" sz="1800" dirty="0" err="1">
                <a:solidFill>
                  <a:srgbClr val="C00000"/>
                </a:solidFill>
              </a:rPr>
              <a:t>Lipidomic</a:t>
            </a:r>
            <a:r>
              <a:rPr lang="en-GB" sz="1800" dirty="0">
                <a:solidFill>
                  <a:srgbClr val="C00000"/>
                </a:solidFill>
              </a:rPr>
              <a:t> each line for one feature, </a:t>
            </a:r>
            <a:r>
              <a:rPr lang="en-GB" sz="1800" dirty="0" err="1">
                <a:solidFill>
                  <a:srgbClr val="C00000"/>
                </a:solidFill>
              </a:rPr>
              <a:t>etc</a:t>
            </a:r>
            <a:r>
              <a:rPr lang="en-GB" sz="1800" dirty="0">
                <a:solidFill>
                  <a:srgbClr val="C00000"/>
                </a:solidFill>
              </a:rPr>
              <a:t> …</a:t>
            </a:r>
            <a:endParaRPr lang="fr-FR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6794" y="324962"/>
            <a:ext cx="6896364" cy="594066"/>
          </a:xfrm>
        </p:spPr>
        <p:txBody>
          <a:bodyPr>
            <a:noAutofit/>
          </a:bodyPr>
          <a:lstStyle/>
          <a:p>
            <a:r>
              <a:rPr lang="en-GB" altLang="zh-CN" sz="2400" dirty="0"/>
              <a:t>Collaborative Knowledge Production &amp; Sharing</a:t>
            </a:r>
            <a:endParaRPr lang="zh-CN" altLang="en-US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" y="2150501"/>
            <a:ext cx="5857988" cy="31852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56917" y="1896481"/>
            <a:ext cx="2266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</a:rPr>
              <a:t>Save a study with provenance </a:t>
            </a:r>
          </a:p>
          <a:p>
            <a:endParaRPr lang="en-GB" sz="16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C00000"/>
                </a:solidFill>
              </a:rPr>
              <a:t>Name</a:t>
            </a:r>
            <a:endParaRPr lang="en-GB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C00000"/>
                </a:solidFill>
              </a:rPr>
              <a:t>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C00000"/>
                </a:solidFill>
              </a:rPr>
              <a:t>Researcher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C00000"/>
                </a:solidFill>
              </a:rPr>
              <a:t>Study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C00000"/>
                </a:solidFill>
              </a:rPr>
              <a:t>Result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C00000"/>
                </a:solidFill>
              </a:rPr>
              <a:t>Cohort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C00000"/>
                </a:solidFill>
              </a:rPr>
              <a:t>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" y="1687649"/>
            <a:ext cx="5456687" cy="296707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92" y="2805353"/>
            <a:ext cx="5273821" cy="2867640"/>
          </a:xfrm>
          <a:prstGeom prst="rect">
            <a:avLst/>
          </a:prstGeom>
        </p:spPr>
      </p:pic>
      <p:sp>
        <p:nvSpPr>
          <p:cNvPr id="17" name="Forme libre 16"/>
          <p:cNvSpPr/>
          <p:nvPr/>
        </p:nvSpPr>
        <p:spPr>
          <a:xfrm>
            <a:off x="3585992" y="2805353"/>
            <a:ext cx="5426457" cy="2883693"/>
          </a:xfrm>
          <a:custGeom>
            <a:avLst/>
            <a:gdLst>
              <a:gd name="connsiteX0" fmla="*/ 3502273 w 5426457"/>
              <a:gd name="connsiteY0" fmla="*/ 1544742 h 2883693"/>
              <a:gd name="connsiteX1" fmla="*/ 1676467 w 5426457"/>
              <a:gd name="connsiteY1" fmla="*/ 2139832 h 2883693"/>
              <a:gd name="connsiteX2" fmla="*/ 3502273 w 5426457"/>
              <a:gd name="connsiteY2" fmla="*/ 2734921 h 2883693"/>
              <a:gd name="connsiteX3" fmla="*/ 5328080 w 5426457"/>
              <a:gd name="connsiteY3" fmla="*/ 2139832 h 2883693"/>
              <a:gd name="connsiteX4" fmla="*/ 3502273 w 5426457"/>
              <a:gd name="connsiteY4" fmla="*/ 1544742 h 2883693"/>
              <a:gd name="connsiteX5" fmla="*/ 0 w 5426457"/>
              <a:gd name="connsiteY5" fmla="*/ 0 h 2883693"/>
              <a:gd name="connsiteX6" fmla="*/ 5426457 w 5426457"/>
              <a:gd name="connsiteY6" fmla="*/ 0 h 2883693"/>
              <a:gd name="connsiteX7" fmla="*/ 5426457 w 5426457"/>
              <a:gd name="connsiteY7" fmla="*/ 2883693 h 2883693"/>
              <a:gd name="connsiteX8" fmla="*/ 0 w 5426457"/>
              <a:gd name="connsiteY8" fmla="*/ 2883693 h 288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6457" h="2883693">
                <a:moveTo>
                  <a:pt x="3502273" y="1544742"/>
                </a:moveTo>
                <a:cubicBezTo>
                  <a:pt x="2493908" y="1544742"/>
                  <a:pt x="1676467" y="1811173"/>
                  <a:pt x="1676467" y="2139832"/>
                </a:cubicBezTo>
                <a:cubicBezTo>
                  <a:pt x="1676467" y="2468490"/>
                  <a:pt x="2493908" y="2734921"/>
                  <a:pt x="3502273" y="2734921"/>
                </a:cubicBezTo>
                <a:cubicBezTo>
                  <a:pt x="4510639" y="2734921"/>
                  <a:pt x="5328080" y="2468490"/>
                  <a:pt x="5328080" y="2139832"/>
                </a:cubicBezTo>
                <a:cubicBezTo>
                  <a:pt x="5328080" y="1811173"/>
                  <a:pt x="4510639" y="1544742"/>
                  <a:pt x="3502273" y="1544742"/>
                </a:cubicBezTo>
                <a:close/>
                <a:moveTo>
                  <a:pt x="0" y="0"/>
                </a:moveTo>
                <a:lnTo>
                  <a:pt x="5426457" y="0"/>
                </a:lnTo>
                <a:lnTo>
                  <a:pt x="5426457" y="2883693"/>
                </a:lnTo>
                <a:lnTo>
                  <a:pt x="0" y="2883693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/>
          </a:p>
        </p:txBody>
      </p:sp>
      <p:sp>
        <p:nvSpPr>
          <p:cNvPr id="8" name="Ellipse 7"/>
          <p:cNvSpPr/>
          <p:nvPr/>
        </p:nvSpPr>
        <p:spPr>
          <a:xfrm>
            <a:off x="5208200" y="4340287"/>
            <a:ext cx="3651613" cy="119017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ZoneTexte 10"/>
          <p:cNvSpPr txBox="1"/>
          <p:nvPr/>
        </p:nvSpPr>
        <p:spPr>
          <a:xfrm>
            <a:off x="362486" y="4894724"/>
            <a:ext cx="2680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olidFill>
                  <a:srgbClr val="C00000"/>
                </a:solidFill>
              </a:rPr>
              <a:t>Feeds</a:t>
            </a:r>
            <a:r>
              <a:rPr lang="fr-FR" sz="1800" dirty="0">
                <a:solidFill>
                  <a:srgbClr val="C00000"/>
                </a:solidFill>
              </a:rPr>
              <a:t> to </a:t>
            </a:r>
            <a:r>
              <a:rPr lang="fr-FR" sz="1800" dirty="0" err="1">
                <a:solidFill>
                  <a:srgbClr val="C00000"/>
                </a:solidFill>
              </a:rPr>
              <a:t>keep</a:t>
            </a:r>
            <a:r>
              <a:rPr lang="fr-FR" sz="1800" dirty="0">
                <a:solidFill>
                  <a:srgbClr val="C00000"/>
                </a:solidFill>
              </a:rPr>
              <a:t> the </a:t>
            </a:r>
            <a:r>
              <a:rPr lang="fr-FR" sz="1800" dirty="0" err="1">
                <a:solidFill>
                  <a:srgbClr val="C00000"/>
                </a:solidFill>
              </a:rPr>
              <a:t>researchers</a:t>
            </a:r>
            <a:r>
              <a:rPr lang="fr-FR" sz="1800" dirty="0">
                <a:solidFill>
                  <a:srgbClr val="C00000"/>
                </a:solidFill>
              </a:rPr>
              <a:t> up-to-date </a:t>
            </a:r>
            <a:r>
              <a:rPr lang="fr-FR" sz="1800" dirty="0" err="1">
                <a:solidFill>
                  <a:srgbClr val="C00000"/>
                </a:solidFill>
              </a:rPr>
              <a:t>with</a:t>
            </a:r>
            <a:r>
              <a:rPr lang="fr-FR" sz="1800" dirty="0">
                <a:solidFill>
                  <a:srgbClr val="C00000"/>
                </a:solidFill>
              </a:rPr>
              <a:t> the </a:t>
            </a:r>
            <a:r>
              <a:rPr lang="fr-FR" sz="1800" dirty="0" err="1">
                <a:solidFill>
                  <a:srgbClr val="C00000"/>
                </a:solidFill>
              </a:rPr>
              <a:t>latest</a:t>
            </a:r>
            <a:r>
              <a:rPr lang="fr-FR" sz="1800" dirty="0">
                <a:solidFill>
                  <a:srgbClr val="C00000"/>
                </a:solidFill>
              </a:rPr>
              <a:t> participations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647949" y="4066752"/>
            <a:ext cx="54659" cy="7079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074155" y="1636310"/>
            <a:ext cx="268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Collaborative investigation </a:t>
            </a:r>
            <a:r>
              <a:rPr lang="fr-FR" sz="1600" dirty="0" err="1">
                <a:solidFill>
                  <a:srgbClr val="C00000"/>
                </a:solidFill>
              </a:rPr>
              <a:t>allows</a:t>
            </a:r>
            <a:r>
              <a:rPr lang="fr-FR" sz="1600" dirty="0">
                <a:solidFill>
                  <a:srgbClr val="C00000"/>
                </a:solidFill>
              </a:rPr>
              <a:t> people to comment and </a:t>
            </a:r>
            <a:r>
              <a:rPr lang="fr-FR" sz="1600" dirty="0" err="1">
                <a:solidFill>
                  <a:srgbClr val="C00000"/>
                </a:solidFill>
              </a:rPr>
              <a:t>improve</a:t>
            </a:r>
            <a:endParaRPr lang="fr-FR" sz="1600" dirty="0">
              <a:solidFill>
                <a:srgbClr val="C0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7256208" y="2601410"/>
            <a:ext cx="113285" cy="15963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26794" y="324962"/>
            <a:ext cx="6896364" cy="594066"/>
          </a:xfrm>
        </p:spPr>
        <p:txBody>
          <a:bodyPr>
            <a:noAutofit/>
          </a:bodyPr>
          <a:lstStyle/>
          <a:p>
            <a:r>
              <a:rPr lang="en-GB" altLang="zh-CN" sz="2400" dirty="0"/>
              <a:t>Collaborative Knowledge Production &amp; Sharing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72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5963" y="273350"/>
            <a:ext cx="6172200" cy="594066"/>
          </a:xfrm>
        </p:spPr>
        <p:txBody>
          <a:bodyPr>
            <a:noAutofit/>
          </a:bodyPr>
          <a:lstStyle/>
          <a:p>
            <a:r>
              <a:rPr lang="en-GB" altLang="zh-CN" sz="2800" dirty="0"/>
              <a:t>Sample Tracking</a:t>
            </a:r>
            <a:endParaRPr lang="zh-CN" altLang="en-US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1708410"/>
            <a:ext cx="5603378" cy="30468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50" y="2541821"/>
            <a:ext cx="5529960" cy="300691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0780" y="4957327"/>
            <a:ext cx="2680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olidFill>
                  <a:srgbClr val="C00000"/>
                </a:solidFill>
              </a:rPr>
              <a:t>Samples</a:t>
            </a:r>
            <a:r>
              <a:rPr lang="fr-FR" sz="1800" dirty="0">
                <a:solidFill>
                  <a:srgbClr val="C00000"/>
                </a:solidFill>
              </a:rPr>
              <a:t> and </a:t>
            </a:r>
            <a:r>
              <a:rPr lang="fr-FR" sz="1800" dirty="0" err="1" smtClean="0">
                <a:solidFill>
                  <a:srgbClr val="C00000"/>
                </a:solidFill>
              </a:rPr>
              <a:t>sample</a:t>
            </a:r>
            <a:r>
              <a:rPr lang="fr-FR" sz="1800" dirty="0" smtClean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shipments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 smtClean="0">
                <a:solidFill>
                  <a:srgbClr val="C00000"/>
                </a:solidFill>
              </a:rPr>
              <a:t>can</a:t>
            </a:r>
            <a:r>
              <a:rPr lang="fr-FR" sz="1800" dirty="0" smtClean="0">
                <a:solidFill>
                  <a:srgbClr val="C00000"/>
                </a:solidFill>
              </a:rPr>
              <a:t> </a:t>
            </a:r>
            <a:r>
              <a:rPr lang="fr-FR" sz="1800" dirty="0" err="1" smtClean="0">
                <a:solidFill>
                  <a:srgbClr val="C00000"/>
                </a:solidFill>
              </a:rPr>
              <a:t>also</a:t>
            </a:r>
            <a:r>
              <a:rPr lang="fr-FR" sz="1800" dirty="0" smtClean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be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managed</a:t>
            </a:r>
            <a:r>
              <a:rPr lang="fr-FR" sz="1800" dirty="0">
                <a:solidFill>
                  <a:srgbClr val="C00000"/>
                </a:solidFill>
              </a:rPr>
              <a:t> and </a:t>
            </a:r>
            <a:r>
              <a:rPr lang="fr-FR" sz="1800" dirty="0" err="1">
                <a:solidFill>
                  <a:srgbClr val="C00000"/>
                </a:solidFill>
              </a:rPr>
              <a:t>tracked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smtClean="0">
                <a:solidFill>
                  <a:srgbClr val="C00000"/>
                </a:solidFill>
              </a:rPr>
              <a:t>via the </a:t>
            </a:r>
            <a:r>
              <a:rPr lang="fr-FR" sz="1800" dirty="0" err="1">
                <a:solidFill>
                  <a:srgbClr val="C00000"/>
                </a:solidFill>
              </a:rPr>
              <a:t>Study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space</a:t>
            </a:r>
            <a:endParaRPr lang="fr-FR" sz="1800" dirty="0">
              <a:solidFill>
                <a:srgbClr val="C0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263828" y="3886200"/>
            <a:ext cx="722135" cy="10838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054984" y="4600575"/>
            <a:ext cx="1667766" cy="69658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Service……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83768" y="6175580"/>
            <a:ext cx="4648200" cy="457200"/>
          </a:xfrm>
        </p:spPr>
        <p:txBody>
          <a:bodyPr/>
          <a:lstStyle/>
          <a:p>
            <a:r>
              <a:rPr lang="en-US" smtClean="0"/>
              <a:t>Bio-IT Euro 2012  Vienna 9-Oct-2012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18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64845"/>
            <a:ext cx="3124200" cy="307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49208"/>
            <a:ext cx="3744416" cy="409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49" y="1412776"/>
            <a:ext cx="238723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7704" y="207528"/>
            <a:ext cx="6096000" cy="609600"/>
          </a:xfrm>
        </p:spPr>
        <p:txBody>
          <a:bodyPr/>
          <a:lstStyle/>
          <a:p>
            <a:r>
              <a:rPr lang="en-GB" dirty="0" err="1" smtClean="0"/>
              <a:t>eTRIKS</a:t>
            </a:r>
            <a:r>
              <a:rPr lang="en-GB" dirty="0" smtClean="0"/>
              <a:t> </a:t>
            </a:r>
            <a:r>
              <a:rPr lang="en-GB" dirty="0" err="1" smtClean="0"/>
              <a:t>Curation</a:t>
            </a:r>
            <a:r>
              <a:rPr lang="en-GB" dirty="0" smtClean="0"/>
              <a:t> 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7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IMI : Translational Research Requires KM Platform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8641" y="1371600"/>
            <a:ext cx="8441355" cy="4724400"/>
          </a:xfrm>
        </p:spPr>
        <p:txBody>
          <a:bodyPr/>
          <a:lstStyle/>
          <a:p>
            <a:r>
              <a:rPr lang="en-GB" dirty="0" smtClean="0"/>
              <a:t>Translational research is data rich in 3V ( volume, variety and velocity): </a:t>
            </a:r>
          </a:p>
          <a:p>
            <a:pPr lvl="1"/>
            <a:r>
              <a:rPr lang="en-GB" dirty="0" smtClean="0"/>
              <a:t>need a big data management system</a:t>
            </a:r>
          </a:p>
          <a:p>
            <a:r>
              <a:rPr lang="en-GB" dirty="0" smtClean="0"/>
              <a:t>Translational research is analytics driven:</a:t>
            </a:r>
          </a:p>
          <a:p>
            <a:pPr lvl="1"/>
            <a:r>
              <a:rPr lang="en-GB" dirty="0" smtClean="0"/>
              <a:t> need a powerful  analytics platform </a:t>
            </a:r>
          </a:p>
          <a:p>
            <a:r>
              <a:rPr lang="en-GB" dirty="0" smtClean="0"/>
              <a:t>Translational research is inherently collaborative:</a:t>
            </a:r>
          </a:p>
          <a:p>
            <a:pPr lvl="1"/>
            <a:r>
              <a:rPr lang="en-GB" dirty="0" smtClean="0"/>
              <a:t>need to support a virtual research organisation and workflow </a:t>
            </a:r>
          </a:p>
          <a:p>
            <a:r>
              <a:rPr lang="en-GB" dirty="0" smtClean="0"/>
              <a:t>Translational research is a knowledge enrichment process</a:t>
            </a:r>
          </a:p>
          <a:p>
            <a:pPr lvl="1"/>
            <a:r>
              <a:rPr lang="en-GB" dirty="0" smtClean="0"/>
              <a:t>need to manage research hypothesis/results during a study process</a:t>
            </a:r>
          </a:p>
        </p:txBody>
      </p:sp>
    </p:spTree>
    <p:extLst>
      <p:ext uri="{BB962C8B-B14F-4D97-AF65-F5344CB8AC3E}">
        <p14:creationId xmlns:p14="http://schemas.microsoft.com/office/powerpoint/2010/main" val="3665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Bio-IT Euro 2012  Vienna 9-Oct-2012</a:t>
            </a:r>
            <a:endParaRPr lang="en-US" sz="1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08" y="1504916"/>
            <a:ext cx="6561338" cy="44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648184" y="87757"/>
            <a:ext cx="70354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Osaka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Osaka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Osaka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Osak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Osaka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Osaka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Osaka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Osaka" charset="-128"/>
              </a:defRPr>
            </a:lvl9pPr>
          </a:lstStyle>
          <a:p>
            <a:r>
              <a:rPr lang="en-GB" sz="2800" dirty="0" smtClean="0"/>
              <a:t>Information Landscape Associated to the  </a:t>
            </a:r>
            <a:r>
              <a:rPr lang="en-GB" sz="2800" dirty="0" err="1" smtClean="0"/>
              <a:t>Curation</a:t>
            </a:r>
            <a:r>
              <a:rPr lang="en-GB" sz="2800" dirty="0" smtClean="0"/>
              <a:t> Process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03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-171400"/>
            <a:ext cx="7505700" cy="1143000"/>
          </a:xfrm>
        </p:spPr>
        <p:txBody>
          <a:bodyPr>
            <a:noAutofit/>
          </a:bodyPr>
          <a:lstStyle/>
          <a:p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err="1" smtClean="0"/>
              <a:t>eTRIKS</a:t>
            </a:r>
            <a:r>
              <a:rPr lang="en-GB" sz="2800" dirty="0" smtClean="0"/>
              <a:t> Analytics Research: Reusable </a:t>
            </a:r>
            <a:r>
              <a:rPr lang="en-GB" sz="2800" dirty="0" err="1" smtClean="0"/>
              <a:t>Omics</a:t>
            </a:r>
            <a:r>
              <a:rPr lang="en-GB" sz="2800" dirty="0" smtClean="0"/>
              <a:t> Workbenches </a:t>
            </a:r>
            <a:endParaRPr lang="en-GB" sz="2800" dirty="0"/>
          </a:p>
        </p:txBody>
      </p:sp>
      <p:pic>
        <p:nvPicPr>
          <p:cNvPr id="1025" name="Picture 1" descr="C:\Users\xy208.WIN\AppData\Roaming\Tencent\Users\529132890\QQ\WinTemp\RichOle\PRR@CPN206]6WRTLXL3M2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99" y="2133600"/>
            <a:ext cx="8872201" cy="4602936"/>
          </a:xfrm>
          <a:prstGeom prst="rect">
            <a:avLst/>
          </a:prstGeom>
          <a:noFill/>
        </p:spPr>
      </p:pic>
      <p:pic>
        <p:nvPicPr>
          <p:cNvPr id="5" name="Picture 2" descr="C:\Users\xy208.WIN\Documents\My Dropbox\joost\positive\normalized_peak_li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00400"/>
            <a:ext cx="1074793" cy="1187828"/>
          </a:xfrm>
          <a:prstGeom prst="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</p:pic>
      <p:pic>
        <p:nvPicPr>
          <p:cNvPr id="6" name="Picture 2" descr="C:\Users\xy208.WIN\Documents\My Dropbox\joost\negative\peaklist_span_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334000"/>
            <a:ext cx="1034230" cy="1142999"/>
          </a:xfrm>
          <a:prstGeom prst="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962400"/>
            <a:ext cx="1190625" cy="1188576"/>
          </a:xfrm>
          <a:prstGeom prst="rect">
            <a:avLst/>
          </a:prstGeom>
          <a:solidFill>
            <a:srgbClr val="FF0000"/>
          </a:solidFill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8" name="Notched Right Arrow 7"/>
          <p:cNvSpPr/>
          <p:nvPr/>
        </p:nvSpPr>
        <p:spPr>
          <a:xfrm>
            <a:off x="2743200" y="3581400"/>
            <a:ext cx="228600" cy="3810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057400" y="30480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otched Right Arrow 9"/>
          <p:cNvSpPr/>
          <p:nvPr/>
        </p:nvSpPr>
        <p:spPr>
          <a:xfrm>
            <a:off x="2743200" y="5486400"/>
            <a:ext cx="228600" cy="3810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057400" y="49530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191000" y="46482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371600"/>
            <a:ext cx="1038094" cy="103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5334000" y="26670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248400" y="21336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Notched Right Arrow 19"/>
          <p:cNvSpPr/>
          <p:nvPr/>
        </p:nvSpPr>
        <p:spPr>
          <a:xfrm rot="5400000" flipH="1">
            <a:off x="6438900" y="1790700"/>
            <a:ext cx="304800" cy="3810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xy208.WIN\AppData\Roaming\Tencent\Users\529132890\QQ\WinTemp\RichOle\L3RGSPC$D2%DO5ABX({2`P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762000"/>
            <a:ext cx="1038225" cy="104043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7162" y="2143073"/>
            <a:ext cx="985838" cy="90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Notched Right Arrow 23"/>
          <p:cNvSpPr/>
          <p:nvPr/>
        </p:nvSpPr>
        <p:spPr>
          <a:xfrm>
            <a:off x="7543800" y="2514600"/>
            <a:ext cx="228600" cy="3810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858000" y="25908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Notched Right Arrow 25"/>
          <p:cNvSpPr/>
          <p:nvPr/>
        </p:nvSpPr>
        <p:spPr>
          <a:xfrm rot="5400000" flipH="1">
            <a:off x="5600700" y="2324100"/>
            <a:ext cx="304800" cy="3810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Notched Right Arrow 26"/>
          <p:cNvSpPr/>
          <p:nvPr/>
        </p:nvSpPr>
        <p:spPr>
          <a:xfrm>
            <a:off x="4953000" y="4648200"/>
            <a:ext cx="228600" cy="3810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077200" y="54864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Notched Right Arrow 29"/>
          <p:cNvSpPr/>
          <p:nvPr/>
        </p:nvSpPr>
        <p:spPr>
          <a:xfrm rot="5400000" flipH="1">
            <a:off x="8343900" y="5067300"/>
            <a:ext cx="304800" cy="3810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C:\Users\xy208.WIN\AppData\Roaming\Tencent\Users\529132890\QQ\WinTemp\RichOle\EX%7)Q@FR5$_$L_$FL8F_]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4114800"/>
            <a:ext cx="1038225" cy="948140"/>
          </a:xfrm>
          <a:prstGeom prst="rect">
            <a:avLst/>
          </a:prstGeom>
          <a:noFill/>
        </p:spPr>
      </p:pic>
      <p:pic>
        <p:nvPicPr>
          <p:cNvPr id="29" name="Picture 2" descr="C:\Users\xy208.WIN\Documents\My Dropbox\joost\positive\spectrum1_span_1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248116"/>
            <a:ext cx="1764538" cy="885484"/>
          </a:xfrm>
          <a:prstGeom prst="rect">
            <a:avLst/>
          </a:prstGeom>
          <a:noFill/>
        </p:spPr>
      </p:pic>
      <p:sp>
        <p:nvSpPr>
          <p:cNvPr id="31" name="Oval 30"/>
          <p:cNvSpPr/>
          <p:nvPr/>
        </p:nvSpPr>
        <p:spPr>
          <a:xfrm>
            <a:off x="167105" y="2617537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Notched Right Arrow 31"/>
          <p:cNvSpPr/>
          <p:nvPr/>
        </p:nvSpPr>
        <p:spPr>
          <a:xfrm rot="5400000" flipH="1">
            <a:off x="433805" y="2274637"/>
            <a:ext cx="304800" cy="3810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086225" y="65980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5-HETE, </a:t>
            </a:r>
            <a:r>
              <a:rPr lang="en-US" sz="1200" dirty="0" err="1">
                <a:solidFill>
                  <a:srgbClr val="FF0000"/>
                </a:solidFill>
              </a:rPr>
              <a:t>tetranor</a:t>
            </a:r>
            <a:r>
              <a:rPr lang="en-US" sz="1200" dirty="0">
                <a:solidFill>
                  <a:srgbClr val="FF0000"/>
                </a:solidFill>
              </a:rPr>
              <a:t>-PGD-M, PGD2, LTE4, LTB4</a:t>
            </a:r>
          </a:p>
        </p:txBody>
      </p:sp>
    </p:spTree>
    <p:extLst>
      <p:ext uri="{BB962C8B-B14F-4D97-AF65-F5344CB8AC3E}">
        <p14:creationId xmlns:p14="http://schemas.microsoft.com/office/powerpoint/2010/main" val="30176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loud Callout 30"/>
          <p:cNvSpPr/>
          <p:nvPr/>
        </p:nvSpPr>
        <p:spPr>
          <a:xfrm>
            <a:off x="184133" y="2918389"/>
            <a:ext cx="9217024" cy="4186843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59"/>
            <a:ext cx="684076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ETRIKS Supports Vendors to Provide </a:t>
            </a:r>
            <a:br>
              <a:rPr lang="en-GB" sz="2400" dirty="0" smtClean="0"/>
            </a:br>
            <a:r>
              <a:rPr lang="en-GB" sz="2400" dirty="0" smtClean="0"/>
              <a:t>Software as  Services </a:t>
            </a:r>
            <a:endParaRPr lang="en-US" sz="24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84067"/>
            <a:ext cx="5976664" cy="187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547664" y="4006231"/>
            <a:ext cx="5976664" cy="4778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ETRIKS Web Services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62350"/>
            <a:ext cx="823117" cy="923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22788"/>
            <a:ext cx="936104" cy="765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95597"/>
            <a:ext cx="947679" cy="828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06755"/>
            <a:ext cx="814703" cy="9238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28" y="1801909"/>
            <a:ext cx="1008112" cy="8339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962350"/>
            <a:ext cx="1008112" cy="913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29" y="2359980"/>
            <a:ext cx="838320" cy="698601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>
            <a:off x="-171284" y="980728"/>
            <a:ext cx="9927859" cy="626469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637352" y="3255841"/>
            <a:ext cx="2349092" cy="47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Open Source/Public Support Services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01948" y="1366987"/>
            <a:ext cx="2349092" cy="477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Commercial Software/Services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eTRIKS</a:t>
            </a:r>
            <a:r>
              <a:rPr lang="en-GB" dirty="0" smtClean="0"/>
              <a:t> Provision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34672" cy="4724400"/>
          </a:xfrm>
        </p:spPr>
        <p:txBody>
          <a:bodyPr/>
          <a:lstStyle/>
          <a:p>
            <a:r>
              <a:rPr lang="en-GB" dirty="0" smtClean="0"/>
              <a:t>Central hosting model : </a:t>
            </a:r>
            <a:r>
              <a:rPr lang="en-GB" dirty="0" err="1" smtClean="0"/>
              <a:t>eTRIKS</a:t>
            </a:r>
            <a:r>
              <a:rPr lang="en-GB" dirty="0" smtClean="0"/>
              <a:t> as a service </a:t>
            </a:r>
          </a:p>
          <a:p>
            <a:pPr lvl="1"/>
            <a:r>
              <a:rPr lang="en-GB" dirty="0" smtClean="0"/>
              <a:t>a hosted system in Lynn supercomputing centre </a:t>
            </a:r>
          </a:p>
          <a:p>
            <a:pPr lvl="1"/>
            <a:r>
              <a:rPr lang="en-GB" dirty="0" smtClean="0"/>
              <a:t>a “</a:t>
            </a:r>
            <a:r>
              <a:rPr lang="en-GB" dirty="0" err="1" smtClean="0"/>
              <a:t>Genebank</a:t>
            </a:r>
            <a:r>
              <a:rPr lang="en-GB" dirty="0" smtClean="0"/>
              <a:t>” like content environment for TR </a:t>
            </a:r>
          </a:p>
          <a:p>
            <a:pPr lvl="1"/>
            <a:r>
              <a:rPr lang="en-GB" dirty="0" smtClean="0"/>
              <a:t>Salesforce.com –like system for collaborative project  data management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GB" dirty="0" smtClean="0"/>
              <a:t>Local deployment : </a:t>
            </a:r>
            <a:r>
              <a:rPr lang="en-GB" dirty="0" err="1" smtClean="0"/>
              <a:t>eTRIKS</a:t>
            </a:r>
            <a:r>
              <a:rPr lang="en-GB" dirty="0" smtClean="0"/>
              <a:t> as a product </a:t>
            </a:r>
          </a:p>
          <a:p>
            <a:pPr lvl="1"/>
            <a:r>
              <a:rPr lang="en-GB" dirty="0" smtClean="0"/>
              <a:t>Enterprise TR platform </a:t>
            </a:r>
          </a:p>
          <a:p>
            <a:pPr lvl="1"/>
            <a:r>
              <a:rPr lang="en-GB" dirty="0" smtClean="0"/>
              <a:t>Local hosting for specific project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776" y="6237312"/>
            <a:ext cx="4648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Bio-IT Euro 2012  Vienna 9-Oct-2012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88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eTRIKS</a:t>
            </a:r>
            <a:r>
              <a:rPr lang="en-GB" dirty="0" smtClean="0"/>
              <a:t> for College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83768" y="6175580"/>
            <a:ext cx="4648200" cy="457200"/>
          </a:xfrm>
        </p:spPr>
        <p:txBody>
          <a:bodyPr/>
          <a:lstStyle/>
          <a:p>
            <a:r>
              <a:rPr lang="en-US" smtClean="0"/>
              <a:t>Bio-IT Euro 2012  Vienna 9-Oct-2012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60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eTRIKS</a:t>
            </a:r>
            <a:r>
              <a:rPr lang="en-GB" dirty="0"/>
              <a:t> </a:t>
            </a:r>
            <a:r>
              <a:rPr lang="en-GB" dirty="0" smtClean="0"/>
              <a:t>Can Provide Core Informatics Support to IC TR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7018938"/>
              </p:ext>
            </p:extLst>
          </p:nvPr>
        </p:nvGraphicFramePr>
        <p:xfrm>
          <a:off x="1524000" y="1397000"/>
          <a:ext cx="6096000" cy="445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02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OPTIMISE Project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Prof.Paul</a:t>
            </a:r>
            <a:r>
              <a:rPr lang="en-GB" dirty="0" smtClean="0"/>
              <a:t> Matthews)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Bio-IT Euro 2012  Vienna 9-Oct-2012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9" y="1299408"/>
            <a:ext cx="7753350" cy="464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7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eTRIKS</a:t>
            </a:r>
            <a:r>
              <a:rPr lang="en-GB" dirty="0" smtClean="0"/>
              <a:t> Services as the Glue and the  Delivery Platform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02" y="1309688"/>
            <a:ext cx="7135730" cy="470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340768"/>
            <a:ext cx="8663521" cy="4724400"/>
          </a:xfrm>
        </p:spPr>
        <p:txBody>
          <a:bodyPr/>
          <a:lstStyle/>
          <a:p>
            <a:r>
              <a:rPr lang="en-GB" dirty="0" err="1" smtClean="0"/>
              <a:t>eTRIKS</a:t>
            </a:r>
            <a:r>
              <a:rPr lang="en-GB" dirty="0" smtClean="0"/>
              <a:t> is the EU informatics  platform for collaborative translational research (23m Euro, 5 years) </a:t>
            </a:r>
          </a:p>
          <a:p>
            <a:r>
              <a:rPr lang="en-GB" dirty="0" err="1" smtClean="0"/>
              <a:t>eTRIKS</a:t>
            </a:r>
            <a:r>
              <a:rPr lang="en-GB" dirty="0" smtClean="0"/>
              <a:t> provides the software platform  as well as data/analytics  service</a:t>
            </a:r>
          </a:p>
          <a:p>
            <a:r>
              <a:rPr lang="en-GB" dirty="0" err="1" smtClean="0"/>
              <a:t>eTRIKS</a:t>
            </a:r>
            <a:r>
              <a:rPr lang="en-GB" dirty="0" smtClean="0"/>
              <a:t> team is seeking the collaboration with translational research groups in building and using the platform </a:t>
            </a:r>
          </a:p>
          <a:p>
            <a:r>
              <a:rPr lang="en-GB" dirty="0" err="1" smtClean="0"/>
              <a:t>eTRIKS</a:t>
            </a:r>
            <a:r>
              <a:rPr lang="en-GB" dirty="0" smtClean="0"/>
              <a:t> serves to all IMI projects</a:t>
            </a:r>
          </a:p>
          <a:p>
            <a:r>
              <a:rPr lang="en-GB" dirty="0" err="1" smtClean="0"/>
              <a:t>eTRIKS</a:t>
            </a:r>
            <a:r>
              <a:rPr lang="en-GB" dirty="0" smtClean="0"/>
              <a:t> can be the base of a translational informatics hub for international TR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776" y="6237312"/>
            <a:ext cx="4648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Bio-IT Euro 2012  Vienna 9-Oct-2012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92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452" y="400033"/>
            <a:ext cx="6096000" cy="609600"/>
          </a:xfrm>
        </p:spPr>
        <p:txBody>
          <a:bodyPr/>
          <a:lstStyle/>
          <a:p>
            <a:r>
              <a:rPr lang="en-GB" dirty="0" smtClean="0"/>
              <a:t>2011: </a:t>
            </a:r>
            <a:r>
              <a:rPr lang="en-GB" dirty="0" err="1" smtClean="0"/>
              <a:t>eTRIKS</a:t>
            </a:r>
            <a:r>
              <a:rPr lang="en-GB" dirty="0" smtClean="0"/>
              <a:t> </a:t>
            </a:r>
            <a:r>
              <a:rPr lang="en-GB" dirty="0"/>
              <a:t>IMI </a:t>
            </a:r>
            <a:r>
              <a:rPr lang="en-GB" dirty="0" smtClean="0"/>
              <a:t>Call </a:t>
            </a:r>
            <a:r>
              <a:rPr lang="en-GB" dirty="0"/>
              <a:t>process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(with </a:t>
            </a:r>
            <a:r>
              <a:rPr lang="en-GB" dirty="0"/>
              <a:t>20m budget)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50" y="1236846"/>
            <a:ext cx="7772400" cy="4724400"/>
          </a:xfrm>
        </p:spPr>
        <p:txBody>
          <a:bodyPr/>
          <a:lstStyle/>
          <a:p>
            <a:r>
              <a:rPr lang="en-GB" dirty="0" smtClean="0"/>
              <a:t>Create </a:t>
            </a:r>
            <a:r>
              <a:rPr lang="en-GB" dirty="0"/>
              <a:t>a Centre of Excellence for the management &amp; analysis of Translational Study data: </a:t>
            </a:r>
          </a:p>
          <a:p>
            <a:r>
              <a:rPr lang="en-GB" dirty="0"/>
              <a:t>Build on </a:t>
            </a:r>
            <a:r>
              <a:rPr lang="en-GB" dirty="0" smtClean="0"/>
              <a:t>open source TR informatics system </a:t>
            </a:r>
            <a:r>
              <a:rPr lang="en-GB" dirty="0"/>
              <a:t>to create the required infrastructure</a:t>
            </a:r>
          </a:p>
          <a:p>
            <a:r>
              <a:rPr lang="en-GB" dirty="0"/>
              <a:t>Support IMI (&amp; other EU) TR Studies (Data loading, utilisation, training, awareness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r>
              <a:rPr lang="en-GB" dirty="0"/>
              <a:t>Research &amp; Deploy new analytics methods and tools</a:t>
            </a:r>
          </a:p>
          <a:p>
            <a:r>
              <a:rPr lang="en-GB" dirty="0"/>
              <a:t>Populate with existing public TR Study Data</a:t>
            </a:r>
          </a:p>
          <a:p>
            <a:r>
              <a:rPr lang="en-GB" dirty="0" smtClean="0"/>
              <a:t>Be </a:t>
            </a:r>
            <a:r>
              <a:rPr lang="en-GB" dirty="0"/>
              <a:t>explicit re consortia capabilities &amp; </a:t>
            </a:r>
            <a:r>
              <a:rPr lang="en-GB" dirty="0" smtClean="0"/>
              <a:t>skills: proven track record and experience in building production quality TR solution for large scale projects. </a:t>
            </a:r>
            <a:endParaRPr lang="en-GB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Bio-IT Euro 2012  Vienna 9-Oct-2012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19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6976" y="20600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Imperial-led Bid : UBIOPRED KM Experience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559153"/>
              </p:ext>
            </p:extLst>
          </p:nvPr>
        </p:nvGraphicFramePr>
        <p:xfrm>
          <a:off x="1044342" y="1241658"/>
          <a:ext cx="7425891" cy="388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handprint 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3" y="1339850"/>
            <a:ext cx="4320479" cy="3868629"/>
          </a:xfrm>
        </p:spPr>
      </p:pic>
      <p:sp>
        <p:nvSpPr>
          <p:cNvPr id="17412" name="Rectangle 16"/>
          <p:cNvSpPr>
            <a:spLocks noGrp="1" noChangeArrowheads="1"/>
          </p:cNvSpPr>
          <p:nvPr>
            <p:ph type="title"/>
          </p:nvPr>
        </p:nvSpPr>
        <p:spPr>
          <a:xfrm>
            <a:off x="1835696" y="404664"/>
            <a:ext cx="9162839" cy="36004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UBIOPRED Knowledge Product : </a:t>
            </a:r>
            <a:br>
              <a:rPr lang="en-US" dirty="0" smtClean="0"/>
            </a:br>
            <a:r>
              <a:rPr lang="en-US" dirty="0" smtClean="0"/>
              <a:t>Handprints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1363990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Reaching international consensus on diagnostic </a:t>
            </a:r>
            <a:r>
              <a:rPr lang="en-GB" sz="1600" dirty="0" smtClean="0"/>
              <a:t>criteria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Creating </a:t>
            </a:r>
            <a:r>
              <a:rPr lang="en-GB" sz="1600" dirty="0"/>
              <a:t>adult/</a:t>
            </a:r>
            <a:r>
              <a:rPr lang="en-GB" sz="1600" dirty="0" err="1"/>
              <a:t>pediatric</a:t>
            </a:r>
            <a:r>
              <a:rPr lang="en-GB" sz="1600" dirty="0"/>
              <a:t> cohorts and </a:t>
            </a:r>
            <a:r>
              <a:rPr lang="en-GB" sz="1600" dirty="0" err="1" smtClean="0"/>
              <a:t>biobanks</a:t>
            </a: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 </a:t>
            </a:r>
            <a:r>
              <a:rPr lang="en-GB" sz="1600" dirty="0"/>
              <a:t>Creating novel biology ‘handprints’ by </a:t>
            </a:r>
            <a:r>
              <a:rPr lang="en-GB" sz="1600" dirty="0" smtClean="0"/>
              <a:t>combining molecular</a:t>
            </a:r>
            <a:r>
              <a:rPr lang="en-GB" sz="1600" dirty="0"/>
              <a:t>, histological, clinical and patient-reported </a:t>
            </a:r>
            <a:r>
              <a:rPr lang="en-GB" sz="1600" dirty="0" smtClean="0"/>
              <a:t>data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 </a:t>
            </a:r>
            <a:r>
              <a:rPr lang="en-GB" sz="1600" dirty="0"/>
              <a:t>Validating such ‘handprints’ in relation to </a:t>
            </a:r>
            <a:r>
              <a:rPr lang="en-GB" sz="1600" dirty="0" smtClean="0"/>
              <a:t>exacerbations </a:t>
            </a:r>
            <a:r>
              <a:rPr lang="en-US" sz="1600" dirty="0" smtClean="0"/>
              <a:t>and </a:t>
            </a:r>
            <a:r>
              <a:rPr lang="en-US" sz="1600" dirty="0"/>
              <a:t>disease </a:t>
            </a:r>
            <a:r>
              <a:rPr lang="en-US" sz="1600" dirty="0" smtClean="0"/>
              <a:t>progression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Refining </a:t>
            </a:r>
            <a:r>
              <a:rPr lang="en-GB" sz="1600" dirty="0"/>
              <a:t>the ‘handprints’ by using preclinical and </a:t>
            </a:r>
            <a:r>
              <a:rPr lang="en-GB" sz="1600" dirty="0" smtClean="0"/>
              <a:t>human </a:t>
            </a:r>
            <a:r>
              <a:rPr lang="en-US" sz="1600" dirty="0" smtClean="0"/>
              <a:t>exacerbation models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Predicting </a:t>
            </a:r>
            <a:r>
              <a:rPr lang="en-GB" sz="1600" dirty="0"/>
              <a:t>efficacy of gold-standard and </a:t>
            </a:r>
            <a:r>
              <a:rPr lang="en-GB" sz="1600" dirty="0" smtClean="0"/>
              <a:t>novel </a:t>
            </a:r>
            <a:r>
              <a:rPr lang="en-US" sz="1600" dirty="0" smtClean="0"/>
              <a:t>interventions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Refining </a:t>
            </a:r>
            <a:r>
              <a:rPr lang="en-GB" sz="1600" dirty="0"/>
              <a:t>the diagnostic criteria and </a:t>
            </a:r>
            <a:r>
              <a:rPr lang="en-GB" sz="1600" dirty="0" smtClean="0"/>
              <a:t>phenotypes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Establishing </a:t>
            </a:r>
            <a:r>
              <a:rPr lang="en-GB" sz="1600" dirty="0"/>
              <a:t>a platform for exchange, </a:t>
            </a:r>
            <a:r>
              <a:rPr lang="en-GB" sz="1600" dirty="0" err="1"/>
              <a:t>eduction</a:t>
            </a:r>
            <a:r>
              <a:rPr lang="en-GB" sz="1600" dirty="0"/>
              <a:t> </a:t>
            </a:r>
            <a:r>
              <a:rPr lang="en-GB" sz="1600" dirty="0" smtClean="0"/>
              <a:t>and </a:t>
            </a:r>
            <a:r>
              <a:rPr lang="en-US" sz="1600" dirty="0" smtClean="0"/>
              <a:t>dissemination</a:t>
            </a:r>
            <a:endParaRPr lang="en-US" sz="1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776" y="6237312"/>
            <a:ext cx="4648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Bio-IT Euro 2012  Vienna 9-Oct-2012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>
          <a:xfrm>
            <a:off x="395536" y="3068960"/>
            <a:ext cx="8280920" cy="3789040"/>
          </a:xfrm>
          <a:prstGeom prst="cloud">
            <a:avLst/>
          </a:prstGeom>
          <a:solidFill>
            <a:schemeClr val="accent1">
              <a:alpha val="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971600" y="3861048"/>
            <a:ext cx="7200800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773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UBIOPRED Collaborative TR Platform</a:t>
            </a:r>
            <a:endParaRPr lang="en-GB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4294967295"/>
          </p:nvPr>
        </p:nvSpPr>
        <p:spPr>
          <a:xfrm>
            <a:off x="2286000" y="6248400"/>
            <a:ext cx="4648200" cy="457200"/>
          </a:xfrm>
        </p:spPr>
        <p:txBody>
          <a:bodyPr/>
          <a:lstStyle/>
          <a:p>
            <a:fld id="{D0C5BD01-C1EA-4916-B591-E08F9C03BFB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930BD-5698-435C-A59D-914ED37811D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1600" y="5949280"/>
            <a:ext cx="720080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Physical Layer (Imperial Based Data Centre)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971600" y="5229200"/>
            <a:ext cx="7200800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IC Cloud (Virtualisation Layer)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296546" y="3933056"/>
            <a:ext cx="1076801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Sample Tracking</a:t>
            </a:r>
            <a:endParaRPr lang="en-GB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3477478" y="3933056"/>
            <a:ext cx="1008112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Gene </a:t>
            </a:r>
            <a:r>
              <a:rPr lang="en-GB" sz="1400" dirty="0" err="1" smtClean="0"/>
              <a:t>Pattern&amp;R</a:t>
            </a:r>
            <a:endParaRPr lang="en-GB" sz="14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658409" y="3933056"/>
            <a:ext cx="1008112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Analytical Registry</a:t>
            </a:r>
            <a:endParaRPr lang="en-GB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5666521" y="3933056"/>
            <a:ext cx="1353751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EWB for Assay Data Management </a:t>
            </a:r>
            <a:endParaRPr lang="en-GB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7020272" y="3933056"/>
            <a:ext cx="1008112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InforSense </a:t>
            </a:r>
          </a:p>
          <a:p>
            <a:pPr algn="ctr"/>
            <a:r>
              <a:rPr lang="en-GB" sz="1200" dirty="0" smtClean="0"/>
              <a:t>KDE  Workflow </a:t>
            </a:r>
            <a:endParaRPr lang="en-GB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1115616" y="3933056"/>
            <a:ext cx="1008112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TSmart</a:t>
            </a:r>
            <a:r>
              <a:rPr lang="en-GB" sz="1400" dirty="0" smtClean="0"/>
              <a:t> DB</a:t>
            </a:r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2521952" y="4653136"/>
            <a:ext cx="3740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Virtual Machines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>
            <a:stCxn id="1027" idx="2"/>
          </p:cNvCxnSpPr>
          <p:nvPr/>
        </p:nvCxnSpPr>
        <p:spPr>
          <a:xfrm rot="16200000" flipH="1">
            <a:off x="5644281" y="2117177"/>
            <a:ext cx="536498" cy="3079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27" idx="2"/>
          </p:cNvCxnSpPr>
          <p:nvPr/>
        </p:nvCxnSpPr>
        <p:spPr>
          <a:xfrm rot="5400000">
            <a:off x="2727958" y="2280433"/>
            <a:ext cx="536498" cy="2753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1070"/>
            <a:ext cx="2015255" cy="165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71070"/>
            <a:ext cx="2193769" cy="161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 t="5792"/>
          <a:stretch>
            <a:fillRect/>
          </a:stretch>
        </p:blipFill>
        <p:spPr bwMode="auto">
          <a:xfrm>
            <a:off x="5652120" y="1771069"/>
            <a:ext cx="2448272" cy="160600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971600" y="932964"/>
            <a:ext cx="2382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Analytical Register :</a:t>
            </a:r>
          </a:p>
          <a:p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Research Collaboration </a:t>
            </a:r>
          </a:p>
          <a:p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Management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03848" y="86095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accent2">
                    <a:lumMod val="50000"/>
                  </a:schemeClr>
                </a:solidFill>
              </a:rPr>
              <a:t>TranSMART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Cohort-based  </a:t>
            </a:r>
            <a:r>
              <a:rPr lang="en-GB" sz="1600" dirty="0" err="1" smtClean="0">
                <a:solidFill>
                  <a:schemeClr val="accent2">
                    <a:lumMod val="50000"/>
                  </a:schemeClr>
                </a:solidFill>
              </a:rPr>
              <a:t>Omics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  Data Management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50497" y="937900"/>
            <a:ext cx="3225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Analytical Workflow Engine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Imperial-led Bid Funded </a:t>
            </a:r>
            <a:endParaRPr lang="en-GB" sz="28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4724400"/>
          </a:xfrm>
        </p:spPr>
        <p:txBody>
          <a:bodyPr/>
          <a:lstStyle/>
          <a:p>
            <a:pPr lvl="0"/>
            <a:r>
              <a:rPr lang="en-GB" sz="1800" dirty="0" smtClean="0"/>
              <a:t>KM support for IMI (and other PPP) projects</a:t>
            </a:r>
          </a:p>
          <a:p>
            <a:pPr lvl="1"/>
            <a:r>
              <a:rPr lang="en-GB" sz="1800" dirty="0" smtClean="0"/>
              <a:t>Access to fit-for-purpose, secure, easy-access, standardised </a:t>
            </a:r>
            <a:r>
              <a:rPr lang="en-GB" sz="1800" dirty="0" smtClean="0">
                <a:solidFill>
                  <a:srgbClr val="FF0000"/>
                </a:solidFill>
              </a:rPr>
              <a:t>TR KM services</a:t>
            </a:r>
            <a:r>
              <a:rPr lang="en-GB" sz="1800" dirty="0" smtClean="0"/>
              <a:t> (for ongoing cross-organisation TR study support)</a:t>
            </a:r>
          </a:p>
          <a:p>
            <a:pPr lvl="2"/>
            <a:r>
              <a:rPr lang="en-GB" sz="1600" dirty="0" smtClean="0"/>
              <a:t>Hosting / installation</a:t>
            </a:r>
          </a:p>
          <a:p>
            <a:pPr lvl="2"/>
            <a:r>
              <a:rPr lang="en-GB" sz="1600" dirty="0" smtClean="0"/>
              <a:t>Training</a:t>
            </a:r>
          </a:p>
          <a:p>
            <a:pPr lvl="2"/>
            <a:r>
              <a:rPr lang="en-GB" sz="1600" dirty="0" err="1" smtClean="0"/>
              <a:t>Curation</a:t>
            </a:r>
            <a:r>
              <a:rPr lang="en-GB" sz="1600" dirty="0" smtClean="0"/>
              <a:t> workflow software</a:t>
            </a:r>
          </a:p>
          <a:p>
            <a:pPr lvl="2"/>
            <a:r>
              <a:rPr lang="en-GB" sz="1600" dirty="0" smtClean="0"/>
              <a:t>Data Mgmt software</a:t>
            </a:r>
          </a:p>
          <a:p>
            <a:pPr lvl="2"/>
            <a:endParaRPr lang="en-GB" sz="1100" dirty="0" smtClean="0"/>
          </a:p>
          <a:p>
            <a:pPr lvl="1"/>
            <a:r>
              <a:rPr lang="en-GB" sz="1800" dirty="0" smtClean="0"/>
              <a:t>Single point of access to curated historic </a:t>
            </a:r>
            <a:r>
              <a:rPr lang="en-GB" sz="1800" dirty="0" smtClean="0">
                <a:solidFill>
                  <a:srgbClr val="FF0000"/>
                </a:solidFill>
              </a:rPr>
              <a:t>TR study data on the cloud </a:t>
            </a:r>
          </a:p>
          <a:p>
            <a:pPr lvl="0">
              <a:buNone/>
            </a:pPr>
            <a:endParaRPr lang="en-GB" sz="1100" dirty="0" smtClean="0"/>
          </a:p>
          <a:p>
            <a:pPr lvl="1"/>
            <a:r>
              <a:rPr lang="en-GB" sz="1800" dirty="0" smtClean="0"/>
              <a:t>Sustainable, interoperable, collaborative, re-usable, open source </a:t>
            </a:r>
            <a:r>
              <a:rPr lang="en-GB" sz="1800" dirty="0" smtClean="0">
                <a:solidFill>
                  <a:srgbClr val="FF0000"/>
                </a:solidFill>
              </a:rPr>
              <a:t>TR platform</a:t>
            </a:r>
            <a:r>
              <a:rPr lang="en-GB" sz="1800" dirty="0" smtClean="0"/>
              <a:t>, based on open, agreed standards, used and contributed to by global research community.</a:t>
            </a:r>
          </a:p>
          <a:p>
            <a:pPr lvl="0"/>
            <a:endParaRPr lang="en-GB" sz="1100" dirty="0" smtClean="0"/>
          </a:p>
          <a:p>
            <a:pPr lvl="0"/>
            <a:r>
              <a:rPr lang="en-GB" sz="1800" dirty="0" smtClean="0"/>
              <a:t>Development of an active TR analytics &amp; informatics </a:t>
            </a:r>
            <a:r>
              <a:rPr lang="en-GB" sz="1800" dirty="0" smtClean="0">
                <a:solidFill>
                  <a:srgbClr val="FF0000"/>
                </a:solidFill>
              </a:rPr>
              <a:t>community</a:t>
            </a:r>
            <a:endParaRPr lang="en-GB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67544" y="570363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/>
              <a:t>TR Informatics Standard and Centralized  Data Cloud  </a:t>
            </a:r>
            <a:endParaRPr lang="en-GB" b="1" i="1" dirty="0"/>
          </a:p>
        </p:txBody>
      </p:sp>
      <p:sp>
        <p:nvSpPr>
          <p:cNvPr id="6" name="Rectangle 5"/>
          <p:cNvSpPr/>
          <p:nvPr/>
        </p:nvSpPr>
        <p:spPr>
          <a:xfrm>
            <a:off x="3851920" y="2276057"/>
            <a:ext cx="48245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spcBef>
                <a:spcPct val="20000"/>
              </a:spcBef>
              <a:buChar char="•"/>
            </a:pPr>
            <a:r>
              <a:rPr lang="en-GB" sz="1600" dirty="0" smtClean="0">
                <a:latin typeface="+mn-lt"/>
                <a:ea typeface="+mn-ea"/>
              </a:rPr>
              <a:t>Analytics software</a:t>
            </a:r>
          </a:p>
          <a:p>
            <a:pPr marL="1143000" lvl="2" indent="-228600">
              <a:spcBef>
                <a:spcPct val="20000"/>
              </a:spcBef>
              <a:buChar char="•"/>
            </a:pPr>
            <a:r>
              <a:rPr lang="en-GB" sz="1600" dirty="0" err="1" smtClean="0">
                <a:latin typeface="+mn-lt"/>
                <a:ea typeface="+mn-ea"/>
              </a:rPr>
              <a:t>Curation</a:t>
            </a:r>
            <a:r>
              <a:rPr lang="en-GB" sz="1600" dirty="0" smtClean="0">
                <a:latin typeface="+mn-lt"/>
                <a:ea typeface="+mn-ea"/>
              </a:rPr>
              <a:t> support</a:t>
            </a:r>
          </a:p>
          <a:p>
            <a:pPr marL="1143000" lvl="2" indent="-228600">
              <a:spcBef>
                <a:spcPct val="20000"/>
              </a:spcBef>
              <a:buChar char="•"/>
            </a:pPr>
            <a:r>
              <a:rPr lang="en-GB" sz="1600" dirty="0" smtClean="0">
                <a:latin typeface="+mn-lt"/>
                <a:ea typeface="+mn-ea"/>
              </a:rPr>
              <a:t>Standards build and coordination</a:t>
            </a:r>
          </a:p>
          <a:p>
            <a:pPr marL="1143000" lvl="2" indent="-228600">
              <a:spcBef>
                <a:spcPct val="20000"/>
              </a:spcBef>
              <a:buChar char="•"/>
            </a:pPr>
            <a:r>
              <a:rPr lang="en-GB" sz="1600" dirty="0" smtClean="0">
                <a:latin typeface="+mn-lt"/>
                <a:ea typeface="+mn-ea"/>
              </a:rPr>
              <a:t>KM consultancy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lank Presentation">
      <a:majorFont>
        <a:latin typeface="Helvetica"/>
        <a:ea typeface="Osaka"/>
        <a:cs typeface=""/>
      </a:majorFont>
      <a:minorFont>
        <a:latin typeface="Helvetic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9576</TotalTime>
  <Words>2145</Words>
  <Application>Microsoft Office PowerPoint</Application>
  <PresentationFormat>On-screen Show (4:3)</PresentationFormat>
  <Paragraphs>385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MS PGothic</vt:lpstr>
      <vt:lpstr>MS PGothic</vt:lpstr>
      <vt:lpstr>Arial</vt:lpstr>
      <vt:lpstr>Calibri</vt:lpstr>
      <vt:lpstr>Helvetica</vt:lpstr>
      <vt:lpstr>Osaka</vt:lpstr>
      <vt:lpstr>Times</vt:lpstr>
      <vt:lpstr>Verdana</vt:lpstr>
      <vt:lpstr>Blank Presentation</vt:lpstr>
      <vt:lpstr> eTRIKS: European Translational Information and Knowledge Management Services    </vt:lpstr>
      <vt:lpstr>Background …..</vt:lpstr>
      <vt:lpstr>The IMI KM Challenge</vt:lpstr>
      <vt:lpstr>Beyond IMI : Translational Research Requires KM Platform  </vt:lpstr>
      <vt:lpstr>2011: eTRIKS IMI Call process  (with 20m budget)  </vt:lpstr>
      <vt:lpstr>  Imperial-led Bid : UBIOPRED KM Experience</vt:lpstr>
      <vt:lpstr>UBIOPRED Knowledge Product :  Handprints</vt:lpstr>
      <vt:lpstr>UBIOPRED Collaborative TR Platform</vt:lpstr>
      <vt:lpstr>Imperial-led Bid Funded </vt:lpstr>
      <vt:lpstr>Project Overview ……</vt:lpstr>
      <vt:lpstr>What is eTRIKS</vt:lpstr>
      <vt:lpstr>The eTRIKS Team</vt:lpstr>
      <vt:lpstr>eTRIKS Work Packages </vt:lpstr>
      <vt:lpstr>Work Package Objectives Summary</vt:lpstr>
      <vt:lpstr>Work Package Objectives Summary</vt:lpstr>
      <vt:lpstr>eTRIKS Delieverable </vt:lpstr>
      <vt:lpstr>Platform……</vt:lpstr>
      <vt:lpstr> eTRIKS Platform</vt:lpstr>
      <vt:lpstr>eTRIKS Supported TR Workflow</vt:lpstr>
      <vt:lpstr>eTRIKS Data Integration </vt:lpstr>
      <vt:lpstr>eTRIKS Study Data Organisation</vt:lpstr>
      <vt:lpstr>eTRIKS Study Information Content</vt:lpstr>
      <vt:lpstr>eTRIKS Platform Architecture </vt:lpstr>
      <vt:lpstr>eTRIKS File System for Experiment Data Management</vt:lpstr>
      <vt:lpstr>eTRIKS Ontology Management </vt:lpstr>
      <vt:lpstr>An Example …..</vt:lpstr>
      <vt:lpstr>Create a Project</vt:lpstr>
      <vt:lpstr>Create a Study Book</vt:lpstr>
      <vt:lpstr>Study space</vt:lpstr>
      <vt:lpstr>Analysis process</vt:lpstr>
      <vt:lpstr>Create an Investigation</vt:lpstr>
      <vt:lpstr>Create related Cohort</vt:lpstr>
      <vt:lpstr>Cohort summary</vt:lpstr>
      <vt:lpstr>Study data export</vt:lpstr>
      <vt:lpstr>Collaborative Knowledge Production &amp; Sharing</vt:lpstr>
      <vt:lpstr>Collaborative Knowledge Production &amp; Sharing</vt:lpstr>
      <vt:lpstr>Sample Tracking</vt:lpstr>
      <vt:lpstr>Service……</vt:lpstr>
      <vt:lpstr>eTRIKS Curation Process </vt:lpstr>
      <vt:lpstr>PowerPoint Presentation</vt:lpstr>
      <vt:lpstr> eTRIKS Analytics Research: Reusable Omics Workbenches </vt:lpstr>
      <vt:lpstr>ETRIKS Supports Vendors to Provide  Software as  Services </vt:lpstr>
      <vt:lpstr>eTRIKS Provision Models</vt:lpstr>
      <vt:lpstr>eTRIKS for College</vt:lpstr>
      <vt:lpstr>eTRIKS Can Provide Core Informatics Support to IC TR </vt:lpstr>
      <vt:lpstr>Example: OPTIMISE Project (Prof.Paul Matthews) </vt:lpstr>
      <vt:lpstr>eTRIKS Services as the Glue and the  Delivery Platform</vt:lpstr>
      <vt:lpstr>Summary </vt:lpstr>
    </vt:vector>
  </TitlesOfParts>
  <Company>Kim De Rijck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De Rijck</dc:creator>
  <cp:lastModifiedBy>Florian Guitton</cp:lastModifiedBy>
  <cp:revision>249</cp:revision>
  <dcterms:created xsi:type="dcterms:W3CDTF">2009-11-05T19:06:43Z</dcterms:created>
  <dcterms:modified xsi:type="dcterms:W3CDTF">2013-03-11T11:17:53Z</dcterms:modified>
</cp:coreProperties>
</file>