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1" r:id="rId1"/>
  </p:sldMasterIdLst>
  <p:notesMasterIdLst>
    <p:notesMasterId r:id="rId13"/>
  </p:notesMasterIdLst>
  <p:handoutMasterIdLst>
    <p:handoutMasterId r:id="rId14"/>
  </p:handoutMasterIdLst>
  <p:sldIdLst>
    <p:sldId id="629" r:id="rId2"/>
    <p:sldId id="647" r:id="rId3"/>
    <p:sldId id="673" r:id="rId4"/>
    <p:sldId id="670" r:id="rId5"/>
    <p:sldId id="652" r:id="rId6"/>
    <p:sldId id="610" r:id="rId7"/>
    <p:sldId id="665" r:id="rId8"/>
    <p:sldId id="601" r:id="rId9"/>
    <p:sldId id="672" r:id="rId10"/>
    <p:sldId id="555" r:id="rId11"/>
    <p:sldId id="6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ontAwesome" pitchFamily="50" charset="0"/>
      <p:regular r:id="rId19"/>
    </p:embeddedFont>
    <p:embeddedFont>
      <p:font typeface="Montserrat" panose="00000500000000000000" pitchFamily="50" charset="0"/>
      <p:regular r:id="rId20"/>
      <p:bold r:id="rId21"/>
    </p:embeddedFont>
    <p:embeddedFont>
      <p:font typeface="Montserrat Light" panose="00000400000000000000" pitchFamily="50" charset="0"/>
      <p:regular r:id="rId22"/>
    </p:embeddedFont>
    <p:embeddedFont>
      <p:font typeface="Roboto Light" pitchFamily="2" charset="0"/>
      <p:regular r:id="rId23"/>
    </p:embeddedFont>
    <p:embeddedFont>
      <p:font typeface="Roboto Medium" pitchFamily="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70"/>
    <a:srgbClr val="600000"/>
    <a:srgbClr val="0BC564"/>
    <a:srgbClr val="000000"/>
    <a:srgbClr val="73D773"/>
    <a:srgbClr val="008000"/>
    <a:srgbClr val="00D661"/>
    <a:srgbClr val="003E1C"/>
    <a:srgbClr val="005828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8" autoAdjust="0"/>
    <p:restoredTop sz="95733" autoAdjust="0"/>
  </p:normalViewPr>
  <p:slideViewPr>
    <p:cSldViewPr snapToGrid="0" snapToObjects="1">
      <p:cViewPr>
        <p:scale>
          <a:sx n="96" d="100"/>
          <a:sy n="96" d="100"/>
        </p:scale>
        <p:origin x="78" y="72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66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594-041B-449E-89BC-5A6CB1F5A9AB}" type="datetimeFigureOut">
              <a:rPr lang="id-ID" smtClean="0"/>
              <a:t>15/06/2018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CC32-3486-46B1-A8B7-921064D8D5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495A-DD81-44F4-9F54-1F39867BF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5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Montserrat" panose="00000500000000000000" pitchFamily="50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77134" y="6329173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rPr>
              <a:t>https://borderline.zone</a:t>
            </a:r>
            <a:endParaRPr lang="id-ID" sz="1000" dirty="0">
              <a:solidFill>
                <a:schemeClr val="bg1">
                  <a:lumMod val="60000"/>
                  <a:lumOff val="40000"/>
                </a:schemeClr>
              </a:solidFill>
              <a:latin typeface="Montserrat" panose="00000500000000000000" pitchFamily="50" charset="0"/>
              <a:ea typeface="Roboto Light" panose="02000000000000000000" pitchFamily="2" charset="0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tx1">
                    <a:lumMod val="5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537" y="6329173"/>
            <a:ext cx="371029" cy="3289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2298" y="2010336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876449" y="2010336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600" y="2010336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Montserrat" panose="00000500000000000000" pitchFamily="50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24751" y="2010336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Montserrat" panose="00000500000000000000" pitchFamily="50" charset="0"/>
              </a:defRPr>
            </a:lvl1pPr>
          </a:lstStyle>
          <a:p>
            <a:endParaRPr lang="id-ID"/>
          </a:p>
        </p:txBody>
      </p:sp>
      <p:sp>
        <p:nvSpPr>
          <p:cNvPr id="22" name="Rectangle 21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Montserrat" panose="00000500000000000000" pitchFamily="50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tx1">
                    <a:lumMod val="5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537" y="6329173"/>
            <a:ext cx="371029" cy="3289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1"/>
          <p:cNvSpPr txBox="1"/>
          <p:nvPr userDrawn="1"/>
        </p:nvSpPr>
        <p:spPr>
          <a:xfrm>
            <a:off x="577134" y="6329173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rPr>
              <a:t>https://borderline.zone</a:t>
            </a:r>
            <a:endParaRPr lang="id-ID" sz="1000" dirty="0">
              <a:solidFill>
                <a:schemeClr val="bg1">
                  <a:lumMod val="60000"/>
                  <a:lumOff val="40000"/>
                </a:schemeClr>
              </a:solidFill>
              <a:latin typeface="Montserrat" panose="00000500000000000000" pitchFamily="50" charset="0"/>
              <a:ea typeface="Roboto Light" panose="02000000000000000000" pitchFamily="2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298902" y="2010336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Montserrat" panose="00000500000000000000" pitchFamily="50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05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6290235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69700" y="6329173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Montserrat" panose="00000500000000000000" pitchFamily="50" charset="0"/>
                <a:ea typeface="Roboto Light" panose="02000000000000000000" pitchFamily="2" charset="0"/>
              </a:rPr>
              <a:t>https://borderline.zone</a:t>
            </a:r>
            <a:endParaRPr lang="id-ID" sz="1000" dirty="0">
              <a:solidFill>
                <a:schemeClr val="tx1"/>
              </a:solidFill>
              <a:latin typeface="Montserrat" panose="00000500000000000000" pitchFamily="50" charset="0"/>
              <a:ea typeface="Roboto Light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537" y="6329173"/>
            <a:ext cx="371029" cy="3289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10227" y="1539054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11117" y="1539054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012897" y="1539054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312007" y="1539054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10227" y="3760718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611117" y="3760718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012897" y="3760718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312007" y="3760718"/>
            <a:ext cx="2331720" cy="14021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Montserrat" panose="00000500000000000000" pitchFamily="50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tx1">
                    <a:lumMod val="5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TextBox 1"/>
          <p:cNvSpPr txBox="1"/>
          <p:nvPr userDrawn="1"/>
        </p:nvSpPr>
        <p:spPr>
          <a:xfrm>
            <a:off x="577134" y="6329173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rPr>
              <a:t>https://borderline.zone</a:t>
            </a:r>
            <a:endParaRPr lang="id-ID" sz="1000" dirty="0">
              <a:solidFill>
                <a:schemeClr val="bg1">
                  <a:lumMod val="60000"/>
                  <a:lumOff val="40000"/>
                </a:schemeClr>
              </a:solidFill>
              <a:latin typeface="Montserrat" panose="00000500000000000000" pitchFamily="50" charset="0"/>
              <a:ea typeface="Roboto Light" panose="02000000000000000000" pitchFamily="2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537" y="6329173"/>
            <a:ext cx="371029" cy="3289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ontserrat" panose="00000500000000000000" pitchFamily="50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8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81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5" r:id="rId2"/>
    <p:sldLayoutId id="2147483806" r:id="rId3"/>
    <p:sldLayoutId id="2147483811" r:id="rId4"/>
    <p:sldLayoutId id="214748381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9021" y="2037513"/>
            <a:ext cx="7984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Enabling large scale data exploration and analysis for direct feedback to healthcare </a:t>
            </a:r>
            <a:r>
              <a:rPr lang="en-GB" sz="2400" b="1" dirty="0" err="1">
                <a:solidFill>
                  <a:schemeClr val="tx2"/>
                </a:solidFill>
              </a:rPr>
              <a:t>centers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377781" y="2926930"/>
            <a:ext cx="8392887" cy="7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000"/>
              </a:lnSpc>
            </a:pPr>
            <a:endParaRPr lang="fr-FR" sz="5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ts val="1000"/>
              </a:lnSpc>
            </a:pPr>
            <a:endParaRPr lang="fr-FR" sz="5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ts val="1000"/>
              </a:lnSpc>
            </a:pPr>
            <a:r>
              <a:rPr lang="fr-FR" sz="16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Florian Guitton</a:t>
            </a:r>
          </a:p>
          <a:p>
            <a:pPr lvl="1">
              <a:lnSpc>
                <a:spcPts val="1000"/>
              </a:lnSpc>
            </a:pPr>
            <a:endParaRPr lang="en-GB" sz="5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ts val="1000"/>
              </a:lnSpc>
            </a:pPr>
            <a:r>
              <a:rPr lang="en-GB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 Science Institute</a:t>
            </a:r>
          </a:p>
        </p:txBody>
      </p:sp>
      <p:sp>
        <p:nvSpPr>
          <p:cNvPr id="6" name="Oval 5"/>
          <p:cNvSpPr/>
          <p:nvPr/>
        </p:nvSpPr>
        <p:spPr>
          <a:xfrm>
            <a:off x="1717180" y="2151643"/>
            <a:ext cx="972067" cy="972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tx1"/>
                </a:solidFill>
                <a:latin typeface="FontAwesome" pitchFamily="2" charset="0"/>
              </a:rPr>
              <a:t></a:t>
            </a:r>
            <a:endParaRPr lang="en-US" sz="2800" dirty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45F77-1353-4BBC-8B0B-4CF4200AB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71" y="3652628"/>
            <a:ext cx="2356778" cy="6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4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>
          <a:xfrm>
            <a:off x="784225" y="2017713"/>
            <a:ext cx="1439863" cy="1439862"/>
          </a:xfrm>
        </p:spPr>
      </p:pic>
      <p:pic>
        <p:nvPicPr>
          <p:cNvPr id="30" name="Espace réservé pour une image  2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8" y="2009775"/>
            <a:ext cx="1439863" cy="1439863"/>
          </a:xfrm>
        </p:spPr>
      </p:pic>
      <p:pic>
        <p:nvPicPr>
          <p:cNvPr id="26" name="Espace réservé pour une image  2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022475"/>
            <a:ext cx="1439863" cy="1439863"/>
          </a:xfrm>
        </p:spPr>
      </p:pic>
      <p:pic>
        <p:nvPicPr>
          <p:cNvPr id="22" name="Espace réservé pour une image  21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>
            <a:fillRect/>
          </a:stretch>
        </p:blipFill>
        <p:spPr>
          <a:xfrm>
            <a:off x="7475538" y="2009775"/>
            <a:ext cx="1439862" cy="143986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team</a:t>
            </a:r>
            <a:endParaRPr lang="id-ID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Borderline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8" name="Espace réservé pour une image  27"/>
          <p:cNvPicPr>
            <a:picLocks noGrp="1" noChangeAspect="1"/>
          </p:cNvPicPr>
          <p:nvPr>
            <p:ph type="pic" sz="quarter" idx="20"/>
          </p:nvPr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3288" y="2009775"/>
            <a:ext cx="1439862" cy="1439863"/>
          </a:xfrm>
        </p:spPr>
      </p:pic>
      <p:sp>
        <p:nvSpPr>
          <p:cNvPr id="77" name="Text Placeholder 12"/>
          <p:cNvSpPr txBox="1">
            <a:spLocks/>
          </p:cNvSpPr>
          <p:nvPr/>
        </p:nvSpPr>
        <p:spPr>
          <a:xfrm>
            <a:off x="2813580" y="3576086"/>
            <a:ext cx="1818787" cy="286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>
                <a:solidFill>
                  <a:schemeClr val="tx2"/>
                </a:solidFill>
                <a:latin typeface="+mj-lt"/>
              </a:rPr>
              <a:t>Jean Grizet</a:t>
            </a:r>
          </a:p>
        </p:txBody>
      </p:sp>
      <p:sp>
        <p:nvSpPr>
          <p:cNvPr id="78" name="Text Placeholder 13"/>
          <p:cNvSpPr txBox="1">
            <a:spLocks/>
          </p:cNvSpPr>
          <p:nvPr/>
        </p:nvSpPr>
        <p:spPr>
          <a:xfrm>
            <a:off x="2813580" y="3866471"/>
            <a:ext cx="1818787" cy="42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00" dirty="0">
                <a:solidFill>
                  <a:schemeClr val="tx2"/>
                </a:solidFill>
                <a:latin typeface="+mj-lt"/>
              </a:rPr>
              <a:t>Backend development</a:t>
            </a:r>
          </a:p>
        </p:txBody>
      </p:sp>
      <p:sp>
        <p:nvSpPr>
          <p:cNvPr id="79" name="Text Placeholder 14"/>
          <p:cNvSpPr txBox="1">
            <a:spLocks/>
          </p:cNvSpPr>
          <p:nvPr/>
        </p:nvSpPr>
        <p:spPr>
          <a:xfrm>
            <a:off x="2813581" y="4293495"/>
            <a:ext cx="1818785" cy="102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900" dirty="0">
                <a:solidFill>
                  <a:schemeClr val="tx2"/>
                </a:solidFill>
                <a:latin typeface="+mn-lt"/>
              </a:rPr>
              <a:t>Scalability design and layer data oriented middleware abstraction propelled by </a:t>
            </a:r>
            <a:r>
              <a:rPr lang="en-AU" sz="900" dirty="0" err="1">
                <a:solidFill>
                  <a:schemeClr val="tx2"/>
                </a:solidFill>
                <a:latin typeface="+mn-lt"/>
              </a:rPr>
              <a:t>NodeJS</a:t>
            </a:r>
            <a:r>
              <a:rPr lang="en-AU" sz="900" dirty="0">
                <a:solidFill>
                  <a:schemeClr val="tx2"/>
                </a:solidFill>
                <a:latin typeface="+mn-lt"/>
              </a:rPr>
              <a:t> and top knowledge</a:t>
            </a:r>
          </a:p>
        </p:txBody>
      </p:sp>
      <p:sp>
        <p:nvSpPr>
          <p:cNvPr id="80" name="Text Placeholder 15"/>
          <p:cNvSpPr txBox="1">
            <a:spLocks/>
          </p:cNvSpPr>
          <p:nvPr/>
        </p:nvSpPr>
        <p:spPr>
          <a:xfrm>
            <a:off x="4795939" y="3576086"/>
            <a:ext cx="2360445" cy="371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>
                <a:solidFill>
                  <a:schemeClr val="tx2"/>
                </a:solidFill>
                <a:latin typeface="+mj-lt"/>
              </a:rPr>
              <a:t>Pierre-Marie Danieau</a:t>
            </a:r>
          </a:p>
        </p:txBody>
      </p:sp>
      <p:sp>
        <p:nvSpPr>
          <p:cNvPr id="81" name="Text Placeholder 16"/>
          <p:cNvSpPr txBox="1">
            <a:spLocks/>
          </p:cNvSpPr>
          <p:nvPr/>
        </p:nvSpPr>
        <p:spPr>
          <a:xfrm>
            <a:off x="5039013" y="3866471"/>
            <a:ext cx="1818787" cy="42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00" dirty="0">
                <a:solidFill>
                  <a:schemeClr val="tx2"/>
                </a:solidFill>
                <a:latin typeface="+mj-lt"/>
              </a:rPr>
              <a:t>Backend development</a:t>
            </a:r>
          </a:p>
        </p:txBody>
      </p:sp>
      <p:sp>
        <p:nvSpPr>
          <p:cNvPr id="82" name="Text Placeholder 17"/>
          <p:cNvSpPr txBox="1">
            <a:spLocks/>
          </p:cNvSpPr>
          <p:nvPr/>
        </p:nvSpPr>
        <p:spPr>
          <a:xfrm>
            <a:off x="5039014" y="4293495"/>
            <a:ext cx="1818785" cy="102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900" dirty="0">
                <a:solidFill>
                  <a:schemeClr val="tx2"/>
                </a:solidFill>
                <a:latin typeface="+mn-lt"/>
              </a:rPr>
              <a:t>Scalability design and layer data oriented middleware abstraction propelled by NodeJS and top knowledge</a:t>
            </a:r>
          </a:p>
        </p:txBody>
      </p:sp>
      <p:sp>
        <p:nvSpPr>
          <p:cNvPr id="83" name="Text Placeholder 18"/>
          <p:cNvSpPr txBox="1">
            <a:spLocks/>
          </p:cNvSpPr>
          <p:nvPr/>
        </p:nvSpPr>
        <p:spPr>
          <a:xfrm>
            <a:off x="7286395" y="3576086"/>
            <a:ext cx="1818787" cy="286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>
                <a:solidFill>
                  <a:schemeClr val="tx2"/>
                </a:solidFill>
                <a:latin typeface="+mj-lt"/>
              </a:rPr>
              <a:t>Axel Oehmichen</a:t>
            </a:r>
          </a:p>
        </p:txBody>
      </p:sp>
      <p:sp>
        <p:nvSpPr>
          <p:cNvPr id="84" name="Text Placeholder 19"/>
          <p:cNvSpPr txBox="1">
            <a:spLocks/>
          </p:cNvSpPr>
          <p:nvPr/>
        </p:nvSpPr>
        <p:spPr>
          <a:xfrm>
            <a:off x="6857801" y="3866471"/>
            <a:ext cx="2675976" cy="42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00" dirty="0">
                <a:solidFill>
                  <a:schemeClr val="tx2"/>
                </a:solidFill>
                <a:latin typeface="+mj-lt"/>
              </a:rPr>
              <a:t>eTRIKS Analytical Engine</a:t>
            </a:r>
          </a:p>
        </p:txBody>
      </p:sp>
      <p:sp>
        <p:nvSpPr>
          <p:cNvPr id="85" name="Text Placeholder 20"/>
          <p:cNvSpPr txBox="1">
            <a:spLocks/>
          </p:cNvSpPr>
          <p:nvPr/>
        </p:nvSpPr>
        <p:spPr>
          <a:xfrm>
            <a:off x="7059858" y="4293495"/>
            <a:ext cx="2271868" cy="102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900" dirty="0">
                <a:solidFill>
                  <a:schemeClr val="tx2"/>
                </a:solidFill>
                <a:latin typeface="+mn-lt"/>
              </a:rPr>
              <a:t>The art of large scale data distribution and computation</a:t>
            </a:r>
            <a:br>
              <a:rPr lang="en-AU" sz="900" dirty="0">
                <a:solidFill>
                  <a:schemeClr val="tx2"/>
                </a:solidFill>
                <a:latin typeface="+mn-lt"/>
              </a:rPr>
            </a:br>
            <a:r>
              <a:rPr lang="en-AU" sz="900" dirty="0">
                <a:solidFill>
                  <a:schemeClr val="tx2"/>
                </a:solidFill>
                <a:latin typeface="+mn-lt"/>
              </a:rPr>
              <a:t>from the Spark supported eTRIKS Analytical Engine</a:t>
            </a:r>
          </a:p>
        </p:txBody>
      </p:sp>
      <p:sp>
        <p:nvSpPr>
          <p:cNvPr id="86" name="Text Placeholder 22"/>
          <p:cNvSpPr txBox="1">
            <a:spLocks/>
          </p:cNvSpPr>
          <p:nvPr/>
        </p:nvSpPr>
        <p:spPr>
          <a:xfrm>
            <a:off x="595461" y="3576086"/>
            <a:ext cx="1818787" cy="286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>
                <a:solidFill>
                  <a:schemeClr val="tx2"/>
                </a:solidFill>
                <a:latin typeface="+mj-lt"/>
              </a:rPr>
              <a:t>Florian Guitton</a:t>
            </a:r>
          </a:p>
        </p:txBody>
      </p:sp>
      <p:sp>
        <p:nvSpPr>
          <p:cNvPr id="87" name="Text Placeholder 23"/>
          <p:cNvSpPr txBox="1">
            <a:spLocks/>
          </p:cNvSpPr>
          <p:nvPr/>
        </p:nvSpPr>
        <p:spPr>
          <a:xfrm>
            <a:off x="595461" y="3866471"/>
            <a:ext cx="1818787" cy="42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00" dirty="0">
                <a:solidFill>
                  <a:schemeClr val="tx2"/>
                </a:solidFill>
                <a:latin typeface="+mj-lt"/>
              </a:rPr>
              <a:t>Frontend development</a:t>
            </a:r>
          </a:p>
        </p:txBody>
      </p:sp>
      <p:sp>
        <p:nvSpPr>
          <p:cNvPr id="88" name="Text Placeholder 24"/>
          <p:cNvSpPr txBox="1">
            <a:spLocks/>
          </p:cNvSpPr>
          <p:nvPr/>
        </p:nvSpPr>
        <p:spPr>
          <a:xfrm>
            <a:off x="595462" y="4293495"/>
            <a:ext cx="1818785" cy="102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900" dirty="0">
                <a:solidFill>
                  <a:schemeClr val="tx2"/>
                </a:solidFill>
                <a:latin typeface="+mn-lt"/>
              </a:rPr>
              <a:t>General architecture and web from React to the coding of the </a:t>
            </a:r>
            <a:r>
              <a:rPr lang="en-AU" sz="900" dirty="0" err="1">
                <a:solidFill>
                  <a:schemeClr val="tx2"/>
                </a:solidFill>
                <a:latin typeface="+mn-lt"/>
              </a:rPr>
              <a:t>RxJS</a:t>
            </a:r>
            <a:r>
              <a:rPr lang="en-AU" sz="900" dirty="0">
                <a:solidFill>
                  <a:schemeClr val="tx2"/>
                </a:solidFill>
                <a:latin typeface="+mn-lt"/>
              </a:rPr>
              <a:t> backed event bus and built in IDE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494373" y="4207227"/>
            <a:ext cx="457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19806" y="4207227"/>
            <a:ext cx="457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67189" y="4207227"/>
            <a:ext cx="457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276254" y="4207227"/>
            <a:ext cx="457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8"/>
          <p:cNvSpPr txBox="1">
            <a:spLocks/>
          </p:cNvSpPr>
          <p:nvPr/>
        </p:nvSpPr>
        <p:spPr>
          <a:xfrm>
            <a:off x="9549845" y="3576086"/>
            <a:ext cx="1818787" cy="286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>
                <a:solidFill>
                  <a:schemeClr val="tx2"/>
                </a:solidFill>
                <a:latin typeface="+mj-lt"/>
              </a:rPr>
              <a:t>Ibrahim Emam</a:t>
            </a:r>
          </a:p>
        </p:txBody>
      </p:sp>
      <p:sp>
        <p:nvSpPr>
          <p:cNvPr id="34" name="Text Placeholder 19"/>
          <p:cNvSpPr txBox="1">
            <a:spLocks/>
          </p:cNvSpPr>
          <p:nvPr/>
        </p:nvSpPr>
        <p:spPr>
          <a:xfrm>
            <a:off x="9410449" y="3866471"/>
            <a:ext cx="2097580" cy="42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00" dirty="0">
                <a:solidFill>
                  <a:schemeClr val="tx2"/>
                </a:solidFill>
                <a:latin typeface="+mj-lt"/>
              </a:rPr>
              <a:t>eTRIKS Data Store</a:t>
            </a:r>
          </a:p>
        </p:txBody>
      </p:sp>
      <p:sp>
        <p:nvSpPr>
          <p:cNvPr id="35" name="Text Placeholder 20"/>
          <p:cNvSpPr txBox="1">
            <a:spLocks/>
          </p:cNvSpPr>
          <p:nvPr/>
        </p:nvSpPr>
        <p:spPr>
          <a:xfrm>
            <a:off x="9549849" y="4293495"/>
            <a:ext cx="1818785" cy="102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900" dirty="0">
                <a:solidFill>
                  <a:schemeClr val="tx2"/>
                </a:solidFill>
                <a:latin typeface="+mn-lt"/>
              </a:rPr>
              <a:t>Brining on board the expertise of data standard management and manipulation</a:t>
            </a:r>
          </a:p>
        </p:txBody>
      </p:sp>
      <p:cxnSp>
        <p:nvCxnSpPr>
          <p:cNvPr id="36" name="Straight Connector 94"/>
          <p:cNvCxnSpPr/>
          <p:nvPr/>
        </p:nvCxnSpPr>
        <p:spPr>
          <a:xfrm>
            <a:off x="10230639" y="4207227"/>
            <a:ext cx="457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871189" y="3214950"/>
            <a:ext cx="234688" cy="234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4126174" y="3239387"/>
            <a:ext cx="234688" cy="234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8584126" y="3231993"/>
            <a:ext cx="234688" cy="2346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10898123" y="3239387"/>
            <a:ext cx="234688" cy="234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717C6-1064-4EAF-BA64-2653F20488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45" y="2006438"/>
            <a:ext cx="1473857" cy="147385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9" name="Ellipse 30">
            <a:extLst>
              <a:ext uri="{FF2B5EF4-FFF2-40B4-BE49-F238E27FC236}">
                <a16:creationId xmlns:a16="http://schemas.microsoft.com/office/drawing/2014/main" id="{518400E4-AC26-4179-991C-6D394149656E}"/>
              </a:ext>
            </a:extLst>
          </p:cNvPr>
          <p:cNvSpPr/>
          <p:nvPr/>
        </p:nvSpPr>
        <p:spPr>
          <a:xfrm>
            <a:off x="6317402" y="3236629"/>
            <a:ext cx="234688" cy="234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4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Resources</a:t>
            </a:r>
            <a:endParaRPr lang="id-ID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Borderline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481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07066" y="1390211"/>
            <a:ext cx="471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Data Science Institute </a:t>
            </a:r>
            <a:r>
              <a:rPr lang="en-US" sz="1400" dirty="0"/>
              <a:t>aims to enhance Imperial's excellence in data-driven research across its faculties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07066" y="950542"/>
            <a:ext cx="471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Data Science Institute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7625303" y="2905194"/>
            <a:ext cx="3895156" cy="1284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11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GB" sz="1100" dirty="0">
                <a:solidFill>
                  <a:schemeClr val="tx2"/>
                </a:solidFill>
                <a:latin typeface="+mn-lt"/>
              </a:rPr>
              <a:t>he Institute’s staff contributes to more then 67 grants projects in various field and is enhanced by a large groups of Fellows and their groups running parallel high impact research</a:t>
            </a: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7625305" y="2658478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accent6"/>
                </a:solidFill>
                <a:latin typeface="+mj-lt"/>
              </a:rPr>
              <a:t>Multi disciplinary environment</a:t>
            </a:r>
          </a:p>
        </p:txBody>
      </p:sp>
      <p:sp>
        <p:nvSpPr>
          <p:cNvPr id="13" name="Oval 62">
            <a:extLst>
              <a:ext uri="{FF2B5EF4-FFF2-40B4-BE49-F238E27FC236}">
                <a16:creationId xmlns:a16="http://schemas.microsoft.com/office/drawing/2014/main" id="{F0F889A1-EB15-497A-811A-DC22607BD93A}"/>
              </a:ext>
            </a:extLst>
          </p:cNvPr>
          <p:cNvSpPr>
            <a:spLocks noChangeAspect="1"/>
          </p:cNvSpPr>
          <p:nvPr/>
        </p:nvSpPr>
        <p:spPr>
          <a:xfrm flipH="1">
            <a:off x="6914481" y="2629198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3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</a:t>
            </a:r>
          </a:p>
        </p:txBody>
      </p:sp>
    </p:spTree>
    <p:extLst>
      <p:ext uri="{BB962C8B-B14F-4D97-AF65-F5344CB8AC3E}">
        <p14:creationId xmlns:p14="http://schemas.microsoft.com/office/powerpoint/2010/main" val="120783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07066" y="1390211"/>
            <a:ext cx="471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UK Biobank </a:t>
            </a:r>
            <a:r>
              <a:rPr lang="en-GB" sz="1400" dirty="0"/>
              <a:t>is a national and international health resource with unparalleled research opportunities, open to all bona fide health researchers.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6807066" y="950542"/>
            <a:ext cx="471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UK-Biobank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7625303" y="2905194"/>
            <a:ext cx="389515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</a:rPr>
              <a:t>More than 500 000 participants involved at different stage of the data collection process </a:t>
            </a: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7625305" y="2658478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Large </a:t>
            </a:r>
            <a:r>
              <a:rPr lang="en-GB" sz="1400" dirty="0">
                <a:solidFill>
                  <a:schemeClr val="accent6"/>
                </a:solidFill>
                <a:latin typeface="+mj-lt"/>
              </a:rPr>
              <a:t>publicly</a:t>
            </a:r>
            <a:r>
              <a:rPr lang="en-AU" sz="1400" dirty="0">
                <a:solidFill>
                  <a:schemeClr val="accent6"/>
                </a:solidFill>
                <a:latin typeface="+mj-lt"/>
              </a:rPr>
              <a:t> available cohort</a:t>
            </a:r>
          </a:p>
        </p:txBody>
      </p:sp>
      <p:sp>
        <p:nvSpPr>
          <p:cNvPr id="38" name="Text Placeholder 32"/>
          <p:cNvSpPr txBox="1">
            <a:spLocks/>
          </p:cNvSpPr>
          <p:nvPr/>
        </p:nvSpPr>
        <p:spPr>
          <a:xfrm>
            <a:off x="7625303" y="4219226"/>
            <a:ext cx="3666474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</a:rPr>
              <a:t>More than 6000 individual variables collected longitudinally over a 5 years period in diverse modality format including genetic and detailed imaging data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7625305" y="3972510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Rich range of data modalities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914481" y="3959413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endParaRPr lang="en-AU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13" name="Oval 62">
            <a:extLst>
              <a:ext uri="{FF2B5EF4-FFF2-40B4-BE49-F238E27FC236}">
                <a16:creationId xmlns:a16="http://schemas.microsoft.com/office/drawing/2014/main" id="{F0F889A1-EB15-497A-811A-DC22607BD93A}"/>
              </a:ext>
            </a:extLst>
          </p:cNvPr>
          <p:cNvSpPr>
            <a:spLocks noChangeAspect="1"/>
          </p:cNvSpPr>
          <p:nvPr/>
        </p:nvSpPr>
        <p:spPr>
          <a:xfrm flipH="1">
            <a:off x="6914481" y="2629198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3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</a:t>
            </a: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id="{94330355-C05B-4D43-87F7-1B25CD4CBD9B}"/>
              </a:ext>
            </a:extLst>
          </p:cNvPr>
          <p:cNvSpPr txBox="1"/>
          <p:nvPr/>
        </p:nvSpPr>
        <p:spPr>
          <a:xfrm>
            <a:off x="6988338" y="4049190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ontAwesome" pitchFamily="2" charset="0"/>
              </a:rPr>
              <a:t></a:t>
            </a:r>
            <a:endParaRPr lang="en-US" sz="1600" dirty="0"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07066" y="1390211"/>
            <a:ext cx="4928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One of the </a:t>
            </a:r>
            <a:r>
              <a:rPr lang="en-GB" sz="1400" dirty="0">
                <a:solidFill>
                  <a:schemeClr val="accent6"/>
                </a:solidFill>
              </a:rPr>
              <a:t>largest</a:t>
            </a:r>
            <a:r>
              <a:rPr lang="en-GB" sz="1400" dirty="0"/>
              <a:t> NHS trusts in England and together with Imperial College London forms one of the most powerful national academic health science centre.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6807066" y="950542"/>
            <a:ext cx="471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Imperial College NHS Trust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D2CA9FDB-1EBB-4888-9E83-5AD87C38F381}"/>
              </a:ext>
            </a:extLst>
          </p:cNvPr>
          <p:cNvSpPr txBox="1">
            <a:spLocks/>
          </p:cNvSpPr>
          <p:nvPr/>
        </p:nvSpPr>
        <p:spPr>
          <a:xfrm>
            <a:off x="7625303" y="2905194"/>
            <a:ext cx="389515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</a:rPr>
              <a:t>More than 1 200 000 patients attending the wards of the 6 Imperial College NHS Trust hospitals</a:t>
            </a: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FD03423-5E87-4E34-A2B9-AC641E5BB131}"/>
              </a:ext>
            </a:extLst>
          </p:cNvPr>
          <p:cNvSpPr txBox="1">
            <a:spLocks/>
          </p:cNvSpPr>
          <p:nvPr/>
        </p:nvSpPr>
        <p:spPr>
          <a:xfrm>
            <a:off x="7625305" y="2658478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Large secondary and tertiary care cohort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EFA79E15-A10D-47E5-828C-5F59F5A9EC11}"/>
              </a:ext>
            </a:extLst>
          </p:cNvPr>
          <p:cNvSpPr txBox="1">
            <a:spLocks/>
          </p:cNvSpPr>
          <p:nvPr/>
        </p:nvSpPr>
        <p:spPr>
          <a:xfrm>
            <a:off x="7625303" y="4219226"/>
            <a:ext cx="3666474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</a:rPr>
              <a:t>Entire patient medical history jointed with biased, disease specific data modalities.</a:t>
            </a: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D79C99F5-3B82-4F22-893C-51799921B773}"/>
              </a:ext>
            </a:extLst>
          </p:cNvPr>
          <p:cNvSpPr txBox="1">
            <a:spLocks/>
          </p:cNvSpPr>
          <p:nvPr/>
        </p:nvSpPr>
        <p:spPr>
          <a:xfrm>
            <a:off x="7625305" y="3972510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Rich range of data modalities</a:t>
            </a:r>
          </a:p>
        </p:txBody>
      </p:sp>
      <p:sp>
        <p:nvSpPr>
          <p:cNvPr id="17" name="Oval 40">
            <a:extLst>
              <a:ext uri="{FF2B5EF4-FFF2-40B4-BE49-F238E27FC236}">
                <a16:creationId xmlns:a16="http://schemas.microsoft.com/office/drawing/2014/main" id="{75C222C0-38F5-4B4F-8EF3-B53848D65C49}"/>
              </a:ext>
            </a:extLst>
          </p:cNvPr>
          <p:cNvSpPr>
            <a:spLocks noChangeAspect="1"/>
          </p:cNvSpPr>
          <p:nvPr/>
        </p:nvSpPr>
        <p:spPr>
          <a:xfrm>
            <a:off x="6914481" y="3959413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endParaRPr lang="en-AU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18" name="Oval 62">
            <a:extLst>
              <a:ext uri="{FF2B5EF4-FFF2-40B4-BE49-F238E27FC236}">
                <a16:creationId xmlns:a16="http://schemas.microsoft.com/office/drawing/2014/main" id="{5F557082-E3DC-4261-85FA-B9E577FD944B}"/>
              </a:ext>
            </a:extLst>
          </p:cNvPr>
          <p:cNvSpPr>
            <a:spLocks noChangeAspect="1"/>
          </p:cNvSpPr>
          <p:nvPr/>
        </p:nvSpPr>
        <p:spPr>
          <a:xfrm flipH="1">
            <a:off x="6914481" y="2629198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3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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D1084414-6FB8-4090-A54D-DA236ABAB458}"/>
              </a:ext>
            </a:extLst>
          </p:cNvPr>
          <p:cNvSpPr txBox="1"/>
          <p:nvPr/>
        </p:nvSpPr>
        <p:spPr>
          <a:xfrm>
            <a:off x="6988338" y="4049190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ontAwesome" pitchFamily="2" charset="0"/>
              </a:rPr>
              <a:t></a:t>
            </a:r>
            <a:endParaRPr lang="en-US" sz="1600" dirty="0"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1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challenges ahead</a:t>
            </a:r>
            <a:endParaRPr lang="id-ID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Borderline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377107" y="2099303"/>
            <a:ext cx="3188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Adopting and supporting data standards across the platform, i.e., CDISC compliant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7107" y="1760749"/>
            <a:ext cx="471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Data Standards</a:t>
            </a:r>
          </a:p>
        </p:txBody>
      </p:sp>
      <p:sp>
        <p:nvSpPr>
          <p:cNvPr id="32" name="Oval 62"/>
          <p:cNvSpPr>
            <a:spLocks noChangeAspect="1"/>
          </p:cNvSpPr>
          <p:nvPr/>
        </p:nvSpPr>
        <p:spPr>
          <a:xfrm flipH="1">
            <a:off x="625181" y="1850523"/>
            <a:ext cx="610224" cy="610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76322-8178-4A66-8688-23ED4D464379}"/>
              </a:ext>
            </a:extLst>
          </p:cNvPr>
          <p:cNvSpPr/>
          <p:nvPr/>
        </p:nvSpPr>
        <p:spPr>
          <a:xfrm>
            <a:off x="1377107" y="3137855"/>
            <a:ext cx="3188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Supporting advanced subset selection criteria based on run-time derived variables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7F09A-EF82-478F-A35A-A83AE0801218}"/>
              </a:ext>
            </a:extLst>
          </p:cNvPr>
          <p:cNvSpPr/>
          <p:nvPr/>
        </p:nvSpPr>
        <p:spPr>
          <a:xfrm>
            <a:off x="1377107" y="2799301"/>
            <a:ext cx="471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Complex Variable Selection</a:t>
            </a:r>
          </a:p>
        </p:txBody>
      </p:sp>
      <p:sp>
        <p:nvSpPr>
          <p:cNvPr id="14" name="Oval 62">
            <a:extLst>
              <a:ext uri="{FF2B5EF4-FFF2-40B4-BE49-F238E27FC236}">
                <a16:creationId xmlns:a16="http://schemas.microsoft.com/office/drawing/2014/main" id="{0CBA2422-1F9C-44EB-835F-59EC1747594F}"/>
              </a:ext>
            </a:extLst>
          </p:cNvPr>
          <p:cNvSpPr>
            <a:spLocks noChangeAspect="1"/>
          </p:cNvSpPr>
          <p:nvPr/>
        </p:nvSpPr>
        <p:spPr>
          <a:xfrm flipH="1">
            <a:off x="625181" y="2889075"/>
            <a:ext cx="610224" cy="610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3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62A1DE-978E-4104-82E3-E3DDF2D97D37}"/>
              </a:ext>
            </a:extLst>
          </p:cNvPr>
          <p:cNvSpPr/>
          <p:nvPr/>
        </p:nvSpPr>
        <p:spPr>
          <a:xfrm>
            <a:off x="1377107" y="4175965"/>
            <a:ext cx="4713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Supporting analysis and comparison of data from different studies and potentially different and heterogeneous data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F524A-8A0D-443C-84EB-B82D21A4F0E3}"/>
              </a:ext>
            </a:extLst>
          </p:cNvPr>
          <p:cNvSpPr/>
          <p:nvPr/>
        </p:nvSpPr>
        <p:spPr>
          <a:xfrm>
            <a:off x="1377107" y="3837411"/>
            <a:ext cx="471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Cross-Study Comparison</a:t>
            </a:r>
          </a:p>
        </p:txBody>
      </p:sp>
      <p:sp>
        <p:nvSpPr>
          <p:cNvPr id="17" name="Oval 62">
            <a:extLst>
              <a:ext uri="{FF2B5EF4-FFF2-40B4-BE49-F238E27FC236}">
                <a16:creationId xmlns:a16="http://schemas.microsoft.com/office/drawing/2014/main" id="{DF0C434C-383B-4C4F-8185-92130F1EAA4E}"/>
              </a:ext>
            </a:extLst>
          </p:cNvPr>
          <p:cNvSpPr>
            <a:spLocks noChangeAspect="1"/>
          </p:cNvSpPr>
          <p:nvPr/>
        </p:nvSpPr>
        <p:spPr>
          <a:xfrm flipH="1">
            <a:off x="625181" y="3927185"/>
            <a:ext cx="610224" cy="610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67AD2-3C62-4053-B0A9-D58FA74B159D}"/>
              </a:ext>
            </a:extLst>
          </p:cNvPr>
          <p:cNvSpPr/>
          <p:nvPr/>
        </p:nvSpPr>
        <p:spPr>
          <a:xfrm>
            <a:off x="7255392" y="2099853"/>
            <a:ext cx="3939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Managing and manipulating large high-dimensional datasets such as genotype or imaging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B1E97C-7D40-4771-8FE6-25AAB0988C73}"/>
              </a:ext>
            </a:extLst>
          </p:cNvPr>
          <p:cNvSpPr/>
          <p:nvPr/>
        </p:nvSpPr>
        <p:spPr>
          <a:xfrm>
            <a:off x="7255392" y="1761299"/>
            <a:ext cx="471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Large High-dimensional Datasets</a:t>
            </a:r>
          </a:p>
        </p:txBody>
      </p:sp>
      <p:sp>
        <p:nvSpPr>
          <p:cNvPr id="20" name="Oval 62">
            <a:extLst>
              <a:ext uri="{FF2B5EF4-FFF2-40B4-BE49-F238E27FC236}">
                <a16:creationId xmlns:a16="http://schemas.microsoft.com/office/drawing/2014/main" id="{29D6053D-AAA5-42BF-AB8B-1248E3FC43B4}"/>
              </a:ext>
            </a:extLst>
          </p:cNvPr>
          <p:cNvSpPr>
            <a:spLocks noChangeAspect="1"/>
          </p:cNvSpPr>
          <p:nvPr/>
        </p:nvSpPr>
        <p:spPr>
          <a:xfrm flipH="1">
            <a:off x="6503466" y="1851073"/>
            <a:ext cx="610224" cy="5682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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26606-7262-4A56-9F38-4B874B6E4357}"/>
              </a:ext>
            </a:extLst>
          </p:cNvPr>
          <p:cNvSpPr/>
          <p:nvPr/>
        </p:nvSpPr>
        <p:spPr>
          <a:xfrm>
            <a:off x="7242952" y="3137413"/>
            <a:ext cx="3252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Efficiently distributing and executing intensive analysis workflows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ED9A9A-2629-46E8-9D2A-72EB6085BDCA}"/>
              </a:ext>
            </a:extLst>
          </p:cNvPr>
          <p:cNvSpPr/>
          <p:nvPr/>
        </p:nvSpPr>
        <p:spPr>
          <a:xfrm>
            <a:off x="7242952" y="2798859"/>
            <a:ext cx="4713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Scalable Distributed Computation</a:t>
            </a:r>
          </a:p>
        </p:txBody>
      </p:sp>
      <p:sp>
        <p:nvSpPr>
          <p:cNvPr id="23" name="Oval 62">
            <a:extLst>
              <a:ext uri="{FF2B5EF4-FFF2-40B4-BE49-F238E27FC236}">
                <a16:creationId xmlns:a16="http://schemas.microsoft.com/office/drawing/2014/main" id="{8117CAB6-2C6A-443D-B8CB-95D67FDF9403}"/>
              </a:ext>
            </a:extLst>
          </p:cNvPr>
          <p:cNvSpPr>
            <a:spLocks noChangeAspect="1"/>
          </p:cNvSpPr>
          <p:nvPr/>
        </p:nvSpPr>
        <p:spPr>
          <a:xfrm flipH="1">
            <a:off x="6491026" y="2888633"/>
            <a:ext cx="610224" cy="610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300"/>
              </a:lnSpc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</a:t>
            </a:r>
          </a:p>
        </p:txBody>
      </p:sp>
    </p:spTree>
    <p:extLst>
      <p:ext uri="{BB962C8B-B14F-4D97-AF65-F5344CB8AC3E}">
        <p14:creationId xmlns:p14="http://schemas.microsoft.com/office/powerpoint/2010/main" val="22918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07066" y="1390211"/>
            <a:ext cx="471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Opportunity to start reconsidering the application stack from the ground up re-evaluating technologies and tools.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07066" y="950542"/>
            <a:ext cx="471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Architecture Considerations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7625303" y="2744357"/>
            <a:ext cx="3666474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Based on the most modern and popular web framework</a:t>
            </a:r>
            <a:r>
              <a:rPr lang="fr-FR" sz="11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GB" sz="1100" dirty="0">
                <a:solidFill>
                  <a:schemeClr val="tx2"/>
                </a:solidFill>
                <a:latin typeface="+mn-lt"/>
              </a:rPr>
              <a:t>we are making Borderline extendible on many levels. The whole interface is pluggable and integrates with rich in-the-browser code editing</a:t>
            </a: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7625305" y="2497641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Modern web application</a:t>
            </a:r>
          </a:p>
        </p:txBody>
      </p:sp>
      <p:sp>
        <p:nvSpPr>
          <p:cNvPr id="38" name="Text Placeholder 32"/>
          <p:cNvSpPr txBox="1">
            <a:spLocks/>
          </p:cNvSpPr>
          <p:nvPr/>
        </p:nvSpPr>
        <p:spPr>
          <a:xfrm>
            <a:off x="7625305" y="4207545"/>
            <a:ext cx="378697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The backend of Borderline and the components it relies on are constructed around the principle of microservices, dividing software in small executables</a:t>
            </a: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7625307" y="3960829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Microservice Architecture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914481" y="2495049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914483" y="3947732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FontAwesome" pitchFamily="2" charset="0"/>
              </a:rPr>
              <a:t></a:t>
            </a:r>
          </a:p>
        </p:txBody>
      </p:sp>
      <p:sp>
        <p:nvSpPr>
          <p:cNvPr id="42" name="Text Placeholder 32"/>
          <p:cNvSpPr txBox="1">
            <a:spLocks/>
          </p:cNvSpPr>
          <p:nvPr/>
        </p:nvSpPr>
        <p:spPr>
          <a:xfrm>
            <a:off x="7625305" y="5417077"/>
            <a:ext cx="378697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Data safety as a first citizen. Building on the work done with eTRIKS Horde and its bidirectional hybrid encryption system.</a:t>
            </a:r>
          </a:p>
        </p:txBody>
      </p:sp>
      <p:sp>
        <p:nvSpPr>
          <p:cNvPr id="43" name="Text Placeholder 33"/>
          <p:cNvSpPr txBox="1">
            <a:spLocks/>
          </p:cNvSpPr>
          <p:nvPr/>
        </p:nvSpPr>
        <p:spPr>
          <a:xfrm>
            <a:off x="7625307" y="5170361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System Security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914483" y="5157264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dirty="0">
                <a:solidFill>
                  <a:srgbClr val="FFFFFF"/>
                </a:solidFill>
                <a:latin typeface="FontAwesome" pitchFamily="2" charset="0"/>
              </a:rPr>
              <a:t>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Microservice Architecture for Scalability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Borderline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2390" y="4091354"/>
            <a:ext cx="3056639" cy="1139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7321254" y="1574587"/>
            <a:ext cx="3142873" cy="1907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321254" y="4091354"/>
            <a:ext cx="3142873" cy="1139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051340" y="4136485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MongoDB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374208" y="4136485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Swift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22390" y="1574585"/>
            <a:ext cx="3056640" cy="1907401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471517" y="1574586"/>
            <a:ext cx="2318531" cy="36564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4043735" y="1598117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Borderline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74208" y="1610730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eTRIKS Data Store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519473" y="1598117"/>
            <a:ext cx="1938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eTRIKS Analytics Engine</a:t>
            </a:r>
          </a:p>
        </p:txBody>
      </p:sp>
      <p:cxnSp>
        <p:nvCxnSpPr>
          <p:cNvPr id="63" name="Connecteur droit 62"/>
          <p:cNvCxnSpPr>
            <a:cxnSpLocks/>
          </p:cNvCxnSpPr>
          <p:nvPr/>
        </p:nvCxnSpPr>
        <p:spPr>
          <a:xfrm flipV="1">
            <a:off x="8820499" y="4771097"/>
            <a:ext cx="1219096" cy="27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cxnSpLocks/>
          </p:cNvCxnSpPr>
          <p:nvPr/>
        </p:nvCxnSpPr>
        <p:spPr>
          <a:xfrm>
            <a:off x="4450887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cxnSpLocks/>
          </p:cNvCxnSpPr>
          <p:nvPr/>
        </p:nvCxnSpPr>
        <p:spPr>
          <a:xfrm>
            <a:off x="5875978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cxnSpLocks/>
          </p:cNvCxnSpPr>
          <p:nvPr/>
        </p:nvCxnSpPr>
        <p:spPr>
          <a:xfrm>
            <a:off x="6600634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cxnSpLocks/>
          </p:cNvCxnSpPr>
          <p:nvPr/>
        </p:nvCxnSpPr>
        <p:spPr>
          <a:xfrm>
            <a:off x="7715881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cxnSpLocks/>
          </p:cNvCxnSpPr>
          <p:nvPr/>
        </p:nvCxnSpPr>
        <p:spPr>
          <a:xfrm>
            <a:off x="9243920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cxnSpLocks/>
          </p:cNvCxnSpPr>
          <p:nvPr/>
        </p:nvCxnSpPr>
        <p:spPr>
          <a:xfrm>
            <a:off x="9980688" y="5088235"/>
            <a:ext cx="0" cy="6491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cxnSpLocks/>
          </p:cNvCxnSpPr>
          <p:nvPr/>
        </p:nvCxnSpPr>
        <p:spPr>
          <a:xfrm>
            <a:off x="6600634" y="2272421"/>
            <a:ext cx="0" cy="2627416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cxnSpLocks/>
          </p:cNvCxnSpPr>
          <p:nvPr/>
        </p:nvCxnSpPr>
        <p:spPr>
          <a:xfrm>
            <a:off x="5901208" y="2272421"/>
            <a:ext cx="0" cy="719335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cxnSpLocks/>
          </p:cNvCxnSpPr>
          <p:nvPr/>
        </p:nvCxnSpPr>
        <p:spPr>
          <a:xfrm>
            <a:off x="4389720" y="2272421"/>
            <a:ext cx="1411573" cy="0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cxnSpLocks/>
          </p:cNvCxnSpPr>
          <p:nvPr/>
        </p:nvCxnSpPr>
        <p:spPr>
          <a:xfrm flipH="1">
            <a:off x="4452375" y="2259305"/>
            <a:ext cx="1446812" cy="699293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cxnSpLocks/>
          </p:cNvCxnSpPr>
          <p:nvPr/>
        </p:nvCxnSpPr>
        <p:spPr>
          <a:xfrm>
            <a:off x="5926438" y="2995214"/>
            <a:ext cx="1828358" cy="1874558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cxnSpLocks/>
          </p:cNvCxnSpPr>
          <p:nvPr/>
        </p:nvCxnSpPr>
        <p:spPr>
          <a:xfrm>
            <a:off x="4443007" y="2997127"/>
            <a:ext cx="3319669" cy="1902710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>
            <a:cxnSpLocks/>
          </p:cNvCxnSpPr>
          <p:nvPr/>
        </p:nvCxnSpPr>
        <p:spPr>
          <a:xfrm flipH="1">
            <a:off x="5883858" y="2991756"/>
            <a:ext cx="7390" cy="1878016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cxnSpLocks/>
          </p:cNvCxnSpPr>
          <p:nvPr/>
        </p:nvCxnSpPr>
        <p:spPr>
          <a:xfrm>
            <a:off x="4470613" y="2999020"/>
            <a:ext cx="1405365" cy="1850805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>
            <a:cxnSpLocks/>
          </p:cNvCxnSpPr>
          <p:nvPr/>
        </p:nvCxnSpPr>
        <p:spPr>
          <a:xfrm>
            <a:off x="5908515" y="1423514"/>
            <a:ext cx="0" cy="7193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cxnSpLocks/>
          </p:cNvCxnSpPr>
          <p:nvPr/>
        </p:nvCxnSpPr>
        <p:spPr>
          <a:xfrm>
            <a:off x="6636970" y="1423513"/>
            <a:ext cx="0" cy="7193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cxnSpLocks/>
          </p:cNvCxnSpPr>
          <p:nvPr/>
        </p:nvCxnSpPr>
        <p:spPr>
          <a:xfrm flipH="1">
            <a:off x="5926438" y="2222409"/>
            <a:ext cx="674196" cy="769347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55"/>
          <p:cNvSpPr>
            <a:spLocks noChangeAspect="1"/>
          </p:cNvSpPr>
          <p:nvPr/>
        </p:nvSpPr>
        <p:spPr>
          <a:xfrm flipH="1">
            <a:off x="5618341" y="269848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C000"/>
              </a:solidFill>
              <a:latin typeface="FontAwesome" pitchFamily="2" charset="0"/>
            </a:endParaRPr>
          </a:p>
          <a:p>
            <a:pPr algn="ctr"/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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FontAwesome" pitchFamily="2" charset="0"/>
            </a:endParaRPr>
          </a:p>
        </p:txBody>
      </p:sp>
      <p:sp>
        <p:nvSpPr>
          <p:cNvPr id="75" name="Oval 155"/>
          <p:cNvSpPr>
            <a:spLocks noChangeAspect="1"/>
          </p:cNvSpPr>
          <p:nvPr/>
        </p:nvSpPr>
        <p:spPr>
          <a:xfrm flipH="1">
            <a:off x="6322593" y="196133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</a:t>
            </a:r>
          </a:p>
        </p:txBody>
      </p:sp>
      <p:cxnSp>
        <p:nvCxnSpPr>
          <p:cNvPr id="116" name="Connecteur droit 115"/>
          <p:cNvCxnSpPr>
            <a:cxnSpLocks/>
          </p:cNvCxnSpPr>
          <p:nvPr/>
        </p:nvCxnSpPr>
        <p:spPr>
          <a:xfrm>
            <a:off x="5908515" y="2239263"/>
            <a:ext cx="728455" cy="759757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55"/>
          <p:cNvSpPr>
            <a:spLocks noChangeAspect="1"/>
          </p:cNvSpPr>
          <p:nvPr/>
        </p:nvSpPr>
        <p:spPr>
          <a:xfrm flipH="1">
            <a:off x="5618341" y="196133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</a:t>
            </a:r>
          </a:p>
        </p:txBody>
      </p:sp>
      <p:cxnSp>
        <p:nvCxnSpPr>
          <p:cNvPr id="126" name="Connecteur droit 125"/>
          <p:cNvCxnSpPr>
            <a:cxnSpLocks/>
          </p:cNvCxnSpPr>
          <p:nvPr/>
        </p:nvCxnSpPr>
        <p:spPr>
          <a:xfrm>
            <a:off x="3233706" y="2262104"/>
            <a:ext cx="1183902" cy="0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cxnSpLocks/>
          </p:cNvCxnSpPr>
          <p:nvPr/>
        </p:nvCxnSpPr>
        <p:spPr>
          <a:xfrm>
            <a:off x="1931746" y="2248301"/>
            <a:ext cx="1396858" cy="0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cxnSpLocks/>
            <a:endCxn id="129" idx="4"/>
          </p:cNvCxnSpPr>
          <p:nvPr/>
        </p:nvCxnSpPr>
        <p:spPr>
          <a:xfrm>
            <a:off x="1901466" y="2248301"/>
            <a:ext cx="2820" cy="1030537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>
            <a:cxnSpLocks/>
          </p:cNvCxnSpPr>
          <p:nvPr/>
        </p:nvCxnSpPr>
        <p:spPr>
          <a:xfrm flipV="1">
            <a:off x="1901466" y="2264412"/>
            <a:ext cx="689838" cy="732715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cxnSpLocks/>
          </p:cNvCxnSpPr>
          <p:nvPr/>
        </p:nvCxnSpPr>
        <p:spPr>
          <a:xfrm flipV="1">
            <a:off x="1910795" y="3022177"/>
            <a:ext cx="667952" cy="1059361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cxnSpLocks/>
          </p:cNvCxnSpPr>
          <p:nvPr/>
        </p:nvCxnSpPr>
        <p:spPr>
          <a:xfrm>
            <a:off x="3286711" y="2266468"/>
            <a:ext cx="1183902" cy="779513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55"/>
          <p:cNvSpPr>
            <a:spLocks noChangeAspect="1"/>
          </p:cNvSpPr>
          <p:nvPr/>
        </p:nvSpPr>
        <p:spPr>
          <a:xfrm flipH="1">
            <a:off x="1614112" y="195869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b="1" dirty="0">
                <a:solidFill>
                  <a:srgbClr val="00B050"/>
                </a:solidFill>
                <a:latin typeface="FontAwesome" pitchFamily="2" charset="0"/>
              </a:rPr>
              <a:t></a:t>
            </a:r>
            <a:endParaRPr lang="en-AU" sz="1200" b="1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132" name="Oval 155"/>
          <p:cNvSpPr>
            <a:spLocks noChangeAspect="1"/>
          </p:cNvSpPr>
          <p:nvPr/>
        </p:nvSpPr>
        <p:spPr>
          <a:xfrm flipH="1">
            <a:off x="3006035" y="1947885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AU" sz="1200" dirty="0">
              <a:solidFill>
                <a:srgbClr val="00B050"/>
              </a:solidFill>
              <a:latin typeface="FontAwesome" pitchFamily="2" charset="0"/>
            </a:endParaRPr>
          </a:p>
        </p:txBody>
      </p:sp>
      <p:cxnSp>
        <p:nvCxnSpPr>
          <p:cNvPr id="146" name="Connecteur droit 145"/>
          <p:cNvCxnSpPr>
            <a:cxnSpLocks/>
          </p:cNvCxnSpPr>
          <p:nvPr/>
        </p:nvCxnSpPr>
        <p:spPr>
          <a:xfrm>
            <a:off x="1901466" y="4660654"/>
            <a:ext cx="0" cy="1076700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cxnSpLocks/>
          </p:cNvCxnSpPr>
          <p:nvPr/>
        </p:nvCxnSpPr>
        <p:spPr>
          <a:xfrm>
            <a:off x="1971172" y="4025403"/>
            <a:ext cx="1522926" cy="1769484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>
            <a:cxnSpLocks/>
          </p:cNvCxnSpPr>
          <p:nvPr/>
        </p:nvCxnSpPr>
        <p:spPr>
          <a:xfrm>
            <a:off x="1907630" y="3820864"/>
            <a:ext cx="0" cy="1185240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>
            <a:cxnSpLocks/>
          </p:cNvCxnSpPr>
          <p:nvPr/>
        </p:nvCxnSpPr>
        <p:spPr>
          <a:xfrm>
            <a:off x="1908633" y="3054660"/>
            <a:ext cx="2820" cy="1030537"/>
          </a:xfrm>
          <a:prstGeom prst="line">
            <a:avLst/>
          </a:prstGeom>
          <a:ln w="57150">
            <a:solidFill>
              <a:srgbClr val="ADDB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55"/>
          <p:cNvSpPr>
            <a:spLocks noChangeAspect="1"/>
          </p:cNvSpPr>
          <p:nvPr/>
        </p:nvSpPr>
        <p:spPr>
          <a:xfrm flipH="1">
            <a:off x="1614112" y="269848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b="1" dirty="0">
                <a:solidFill>
                  <a:srgbClr val="00B050"/>
                </a:solidFill>
                <a:latin typeface="FontAwesome" pitchFamily="2" charset="0"/>
              </a:rPr>
              <a:t></a:t>
            </a:r>
            <a:endParaRPr lang="en-AU" sz="1200" b="1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131" name="Oval 155"/>
          <p:cNvSpPr>
            <a:spLocks noChangeAspect="1"/>
          </p:cNvSpPr>
          <p:nvPr/>
        </p:nvSpPr>
        <p:spPr>
          <a:xfrm flipH="1">
            <a:off x="1629873" y="4479772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b="1" dirty="0">
                <a:solidFill>
                  <a:srgbClr val="00B050"/>
                </a:solidFill>
                <a:latin typeface="FontAwesome" pitchFamily="2" charset="0"/>
              </a:rPr>
              <a:t></a:t>
            </a:r>
            <a:endParaRPr lang="en-AU" sz="1200" b="1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130" name="Oval 155"/>
          <p:cNvSpPr>
            <a:spLocks noChangeAspect="1"/>
          </p:cNvSpPr>
          <p:nvPr/>
        </p:nvSpPr>
        <p:spPr>
          <a:xfrm flipH="1">
            <a:off x="1614112" y="373522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b="1" dirty="0">
                <a:solidFill>
                  <a:srgbClr val="00B050"/>
                </a:solidFill>
                <a:latin typeface="FontAwesome" pitchFamily="2" charset="0"/>
              </a:rPr>
              <a:t></a:t>
            </a:r>
            <a:endParaRPr lang="en-AU" sz="1200" b="1" dirty="0">
              <a:solidFill>
                <a:srgbClr val="00B050"/>
              </a:solidFill>
              <a:latin typeface="FontAwesome" pitchFamily="2" charset="0"/>
            </a:endParaRPr>
          </a:p>
        </p:txBody>
      </p:sp>
      <p:cxnSp>
        <p:nvCxnSpPr>
          <p:cNvPr id="161" name="Connecteur droit 160"/>
          <p:cNvCxnSpPr>
            <a:cxnSpLocks/>
          </p:cNvCxnSpPr>
          <p:nvPr/>
        </p:nvCxnSpPr>
        <p:spPr>
          <a:xfrm>
            <a:off x="7715881" y="4771368"/>
            <a:ext cx="46926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155"/>
          <p:cNvSpPr>
            <a:spLocks noChangeAspect="1"/>
          </p:cNvSpPr>
          <p:nvPr/>
        </p:nvSpPr>
        <p:spPr>
          <a:xfrm flipH="1">
            <a:off x="7440839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</a:t>
            </a:r>
            <a:endParaRPr lang="en-AU" sz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cxnSp>
        <p:nvCxnSpPr>
          <p:cNvPr id="164" name="Connecteur droit 163"/>
          <p:cNvCxnSpPr>
            <a:cxnSpLocks/>
          </p:cNvCxnSpPr>
          <p:nvPr/>
        </p:nvCxnSpPr>
        <p:spPr>
          <a:xfrm flipH="1">
            <a:off x="8106223" y="4771097"/>
            <a:ext cx="671563" cy="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>
            <a:cxnSpLocks/>
          </p:cNvCxnSpPr>
          <p:nvPr/>
        </p:nvCxnSpPr>
        <p:spPr>
          <a:xfrm flipV="1">
            <a:off x="5441077" y="4794437"/>
            <a:ext cx="1219096" cy="27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>
            <a:cxnSpLocks/>
          </p:cNvCxnSpPr>
          <p:nvPr/>
        </p:nvCxnSpPr>
        <p:spPr>
          <a:xfrm>
            <a:off x="4427295" y="4794708"/>
            <a:ext cx="46926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cxnSpLocks/>
          </p:cNvCxnSpPr>
          <p:nvPr/>
        </p:nvCxnSpPr>
        <p:spPr>
          <a:xfrm flipH="1">
            <a:off x="4817637" y="4794437"/>
            <a:ext cx="671563" cy="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>
            <a:cxnSpLocks/>
          </p:cNvCxnSpPr>
          <p:nvPr/>
        </p:nvCxnSpPr>
        <p:spPr>
          <a:xfrm flipV="1">
            <a:off x="3284595" y="2272421"/>
            <a:ext cx="1183902" cy="743453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cxnSpLocks/>
          </p:cNvCxnSpPr>
          <p:nvPr/>
        </p:nvCxnSpPr>
        <p:spPr>
          <a:xfrm>
            <a:off x="3284595" y="3932493"/>
            <a:ext cx="0" cy="1653369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>
            <a:cxnSpLocks/>
          </p:cNvCxnSpPr>
          <p:nvPr/>
        </p:nvCxnSpPr>
        <p:spPr>
          <a:xfrm>
            <a:off x="3284545" y="3013613"/>
            <a:ext cx="2820" cy="1030537"/>
          </a:xfrm>
          <a:prstGeom prst="line">
            <a:avLst/>
          </a:prstGeom>
          <a:ln w="57150">
            <a:solidFill>
              <a:srgbClr val="ADDB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55"/>
          <p:cNvSpPr>
            <a:spLocks noChangeAspect="1"/>
          </p:cNvSpPr>
          <p:nvPr/>
        </p:nvSpPr>
        <p:spPr>
          <a:xfrm flipH="1">
            <a:off x="4161061" y="196133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</a:t>
            </a:r>
            <a:endParaRPr lang="en-US" sz="1600" dirty="0">
              <a:solidFill>
                <a:srgbClr val="FFC000"/>
              </a:solidFill>
              <a:latin typeface="FontAwesome" pitchFamily="2" charset="0"/>
            </a:endParaRPr>
          </a:p>
        </p:txBody>
      </p:sp>
      <p:sp>
        <p:nvSpPr>
          <p:cNvPr id="87" name="Oval 155"/>
          <p:cNvSpPr>
            <a:spLocks noChangeAspect="1"/>
          </p:cNvSpPr>
          <p:nvPr/>
        </p:nvSpPr>
        <p:spPr>
          <a:xfrm flipH="1">
            <a:off x="2994421" y="2695726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AU" sz="1600" dirty="0">
              <a:solidFill>
                <a:srgbClr val="00B050"/>
              </a:solidFill>
              <a:latin typeface="FontAwesome" pitchFamily="2" charset="0"/>
            </a:endParaRPr>
          </a:p>
        </p:txBody>
      </p:sp>
      <p:cxnSp>
        <p:nvCxnSpPr>
          <p:cNvPr id="91" name="Connecteur droit 90"/>
          <p:cNvCxnSpPr>
            <a:cxnSpLocks/>
          </p:cNvCxnSpPr>
          <p:nvPr/>
        </p:nvCxnSpPr>
        <p:spPr>
          <a:xfrm flipH="1" flipV="1">
            <a:off x="3293981" y="4000353"/>
            <a:ext cx="1156906" cy="827749"/>
          </a:xfrm>
          <a:prstGeom prst="line">
            <a:avLst/>
          </a:prstGeom>
          <a:ln w="57150">
            <a:solidFill>
              <a:srgbClr val="ADD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55"/>
          <p:cNvSpPr>
            <a:spLocks noChangeAspect="1"/>
          </p:cNvSpPr>
          <p:nvPr/>
        </p:nvSpPr>
        <p:spPr>
          <a:xfrm flipH="1">
            <a:off x="4161061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</a:t>
            </a:r>
          </a:p>
        </p:txBody>
      </p:sp>
      <p:cxnSp>
        <p:nvCxnSpPr>
          <p:cNvPr id="97" name="Connecteur droit 96"/>
          <p:cNvCxnSpPr>
            <a:cxnSpLocks/>
          </p:cNvCxnSpPr>
          <p:nvPr/>
        </p:nvCxnSpPr>
        <p:spPr>
          <a:xfrm flipV="1">
            <a:off x="3322931" y="2981978"/>
            <a:ext cx="1152662" cy="1051732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155"/>
          <p:cNvSpPr>
            <a:spLocks noChangeAspect="1"/>
          </p:cNvSpPr>
          <p:nvPr/>
        </p:nvSpPr>
        <p:spPr>
          <a:xfrm flipH="1">
            <a:off x="4160712" y="269848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</a:t>
            </a:r>
            <a:endParaRPr lang="en-US" sz="1600" dirty="0">
              <a:solidFill>
                <a:srgbClr val="FFC000"/>
              </a:solidFill>
              <a:latin typeface="FontAwesome" pitchFamily="2" charset="0"/>
            </a:endParaRPr>
          </a:p>
        </p:txBody>
      </p:sp>
      <p:sp>
        <p:nvSpPr>
          <p:cNvPr id="89" name="Oval 155"/>
          <p:cNvSpPr>
            <a:spLocks noChangeAspect="1"/>
          </p:cNvSpPr>
          <p:nvPr/>
        </p:nvSpPr>
        <p:spPr>
          <a:xfrm flipH="1">
            <a:off x="3006035" y="3728035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AU" sz="1600" dirty="0">
              <a:solidFill>
                <a:srgbClr val="00B050"/>
              </a:solidFill>
              <a:latin typeface="FontAwesome" pitchFamily="2" charset="0"/>
            </a:endParaRPr>
          </a:p>
        </p:txBody>
      </p:sp>
      <p:cxnSp>
        <p:nvCxnSpPr>
          <p:cNvPr id="143" name="Connecteur droit 142"/>
          <p:cNvCxnSpPr>
            <a:cxnSpLocks/>
          </p:cNvCxnSpPr>
          <p:nvPr/>
        </p:nvCxnSpPr>
        <p:spPr>
          <a:xfrm flipV="1">
            <a:off x="5908515" y="2174781"/>
            <a:ext cx="1889291" cy="261233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cxnSpLocks/>
          </p:cNvCxnSpPr>
          <p:nvPr/>
        </p:nvCxnSpPr>
        <p:spPr>
          <a:xfrm>
            <a:off x="7850760" y="3003680"/>
            <a:ext cx="1438836" cy="18058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>
            <a:cxnSpLocks/>
          </p:cNvCxnSpPr>
          <p:nvPr/>
        </p:nvCxnSpPr>
        <p:spPr>
          <a:xfrm flipV="1">
            <a:off x="9273974" y="2995214"/>
            <a:ext cx="0" cy="173775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>
            <a:cxnSpLocks/>
          </p:cNvCxnSpPr>
          <p:nvPr/>
        </p:nvCxnSpPr>
        <p:spPr>
          <a:xfrm>
            <a:off x="7813985" y="2287377"/>
            <a:ext cx="146289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>
            <a:cxnSpLocks/>
          </p:cNvCxnSpPr>
          <p:nvPr/>
        </p:nvCxnSpPr>
        <p:spPr>
          <a:xfrm>
            <a:off x="7811448" y="2228150"/>
            <a:ext cx="1452406" cy="66428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5"/>
          <p:cNvSpPr>
            <a:spLocks noChangeAspect="1"/>
          </p:cNvSpPr>
          <p:nvPr/>
        </p:nvSpPr>
        <p:spPr>
          <a:xfrm flipH="1">
            <a:off x="8990108" y="268544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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cxnSp>
        <p:nvCxnSpPr>
          <p:cNvPr id="153" name="Connecteur droit 152"/>
          <p:cNvCxnSpPr>
            <a:cxnSpLocks/>
          </p:cNvCxnSpPr>
          <p:nvPr/>
        </p:nvCxnSpPr>
        <p:spPr>
          <a:xfrm flipV="1">
            <a:off x="6601931" y="3003681"/>
            <a:ext cx="1226417" cy="179075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>
            <a:spLocks noChangeAspect="1"/>
          </p:cNvSpPr>
          <p:nvPr/>
        </p:nvSpPr>
        <p:spPr>
          <a:xfrm flipH="1">
            <a:off x="8986703" y="196436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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cxnSp>
        <p:nvCxnSpPr>
          <p:cNvPr id="158" name="Connecteur droit 157"/>
          <p:cNvCxnSpPr>
            <a:cxnSpLocks/>
          </p:cNvCxnSpPr>
          <p:nvPr/>
        </p:nvCxnSpPr>
        <p:spPr>
          <a:xfrm flipH="1" flipV="1">
            <a:off x="7807485" y="2246634"/>
            <a:ext cx="8145" cy="75704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5"/>
          <p:cNvSpPr>
            <a:spLocks noChangeAspect="1"/>
          </p:cNvSpPr>
          <p:nvPr/>
        </p:nvSpPr>
        <p:spPr>
          <a:xfrm flipH="1">
            <a:off x="7523559" y="269848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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cxnSp>
        <p:nvCxnSpPr>
          <p:cNvPr id="162" name="Connecteur droit 161"/>
          <p:cNvCxnSpPr>
            <a:cxnSpLocks/>
          </p:cNvCxnSpPr>
          <p:nvPr/>
        </p:nvCxnSpPr>
        <p:spPr>
          <a:xfrm>
            <a:off x="7762676" y="2269268"/>
            <a:ext cx="774975" cy="69931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>
            <a:cxnSpLocks/>
          </p:cNvCxnSpPr>
          <p:nvPr/>
        </p:nvCxnSpPr>
        <p:spPr>
          <a:xfrm flipV="1">
            <a:off x="10002924" y="3112069"/>
            <a:ext cx="0" cy="173775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55"/>
          <p:cNvSpPr>
            <a:spLocks noChangeAspect="1"/>
          </p:cNvSpPr>
          <p:nvPr/>
        </p:nvSpPr>
        <p:spPr>
          <a:xfrm flipH="1">
            <a:off x="9712750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</a:t>
            </a:r>
            <a:endParaRPr lang="en-AU" sz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59" name="Oval 155"/>
          <p:cNvSpPr>
            <a:spLocks noChangeAspect="1"/>
          </p:cNvSpPr>
          <p:nvPr/>
        </p:nvSpPr>
        <p:spPr>
          <a:xfrm flipH="1">
            <a:off x="8251963" y="2708845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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60" name="Oval 155"/>
          <p:cNvSpPr>
            <a:spLocks noChangeAspect="1"/>
          </p:cNvSpPr>
          <p:nvPr/>
        </p:nvSpPr>
        <p:spPr>
          <a:xfrm flipH="1">
            <a:off x="9737743" y="2695726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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58" name="Oval 155"/>
          <p:cNvSpPr>
            <a:spLocks noChangeAspect="1"/>
          </p:cNvSpPr>
          <p:nvPr/>
        </p:nvSpPr>
        <p:spPr>
          <a:xfrm flipH="1">
            <a:off x="8983800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</a:t>
            </a:r>
            <a:endParaRPr lang="en-AU" sz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53" name="Oval 155"/>
          <p:cNvSpPr>
            <a:spLocks noChangeAspect="1"/>
          </p:cNvSpPr>
          <p:nvPr/>
        </p:nvSpPr>
        <p:spPr>
          <a:xfrm flipH="1">
            <a:off x="5601074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</a:t>
            </a:r>
          </a:p>
        </p:txBody>
      </p:sp>
      <p:sp>
        <p:nvSpPr>
          <p:cNvPr id="54" name="Oval 155"/>
          <p:cNvSpPr>
            <a:spLocks noChangeAspect="1"/>
          </p:cNvSpPr>
          <p:nvPr/>
        </p:nvSpPr>
        <p:spPr>
          <a:xfrm flipH="1">
            <a:off x="6317912" y="4500870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accent4"/>
                </a:solidFill>
                <a:latin typeface="FontAwesome" pitchFamily="2" charset="0"/>
              </a:rPr>
              <a:t></a:t>
            </a:r>
          </a:p>
        </p:txBody>
      </p:sp>
      <p:cxnSp>
        <p:nvCxnSpPr>
          <p:cNvPr id="165" name="Connecteur droit 164"/>
          <p:cNvCxnSpPr>
            <a:cxnSpLocks/>
          </p:cNvCxnSpPr>
          <p:nvPr/>
        </p:nvCxnSpPr>
        <p:spPr>
          <a:xfrm flipV="1">
            <a:off x="6636970" y="2264412"/>
            <a:ext cx="1166722" cy="628027"/>
          </a:xfrm>
          <a:prstGeom prst="line">
            <a:avLst/>
          </a:prstGeom>
          <a:ln w="57150">
            <a:solidFill>
              <a:srgbClr val="FF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55"/>
          <p:cNvSpPr>
            <a:spLocks noChangeAspect="1"/>
          </p:cNvSpPr>
          <p:nvPr/>
        </p:nvSpPr>
        <p:spPr>
          <a:xfrm flipH="1">
            <a:off x="6335179" y="269848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E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C000"/>
              </a:solidFill>
              <a:latin typeface="FontAwesome" pitchFamily="2" charset="0"/>
            </a:endParaRPr>
          </a:p>
          <a:p>
            <a:pPr algn="ctr"/>
            <a:r>
              <a:rPr lang="en-AU" sz="1600" dirty="0">
                <a:solidFill>
                  <a:srgbClr val="FFC000"/>
                </a:solidFill>
                <a:latin typeface="FontAwesome" pitchFamily="2" charset="0"/>
              </a:rPr>
              <a:t>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FontAwesome" pitchFamily="2" charset="0"/>
            </a:endParaRPr>
          </a:p>
        </p:txBody>
      </p:sp>
      <p:sp>
        <p:nvSpPr>
          <p:cNvPr id="152" name="Oval 155"/>
          <p:cNvSpPr>
            <a:spLocks noChangeAspect="1"/>
          </p:cNvSpPr>
          <p:nvPr/>
        </p:nvSpPr>
        <p:spPr>
          <a:xfrm flipH="1">
            <a:off x="7523559" y="1974238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chemeClr val="accent3"/>
                </a:solidFill>
                <a:latin typeface="FontAwesome" pitchFamily="2" charset="0"/>
              </a:rPr>
              <a:t></a:t>
            </a:r>
            <a:endParaRPr lang="en-AU" sz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pic>
        <p:nvPicPr>
          <p:cNvPr id="166" name="Graphic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3421" y="2840632"/>
            <a:ext cx="302248" cy="302248"/>
          </a:xfrm>
          <a:prstGeom prst="rect">
            <a:avLst/>
          </a:prstGeom>
        </p:spPr>
      </p:pic>
      <p:pic>
        <p:nvPicPr>
          <p:cNvPr id="167" name="Graphic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9833" y="3867085"/>
            <a:ext cx="302248" cy="302248"/>
          </a:xfrm>
          <a:prstGeom prst="rect">
            <a:avLst/>
          </a:prstGeom>
        </p:spPr>
      </p:pic>
      <p:sp>
        <p:nvSpPr>
          <p:cNvPr id="172" name="Oval 155"/>
          <p:cNvSpPr>
            <a:spLocks noChangeAspect="1"/>
          </p:cNvSpPr>
          <p:nvPr/>
        </p:nvSpPr>
        <p:spPr>
          <a:xfrm flipH="1">
            <a:off x="2309331" y="1956459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AU" sz="1600" dirty="0">
                <a:solidFill>
                  <a:srgbClr val="00B050"/>
                </a:solidFill>
                <a:latin typeface="FontAwesome" pitchFamily="2" charset="0"/>
              </a:rPr>
              <a:t></a:t>
            </a:r>
          </a:p>
        </p:txBody>
      </p:sp>
      <p:sp>
        <p:nvSpPr>
          <p:cNvPr id="173" name="Oval 155"/>
          <p:cNvSpPr>
            <a:spLocks noChangeAspect="1"/>
          </p:cNvSpPr>
          <p:nvPr/>
        </p:nvSpPr>
        <p:spPr>
          <a:xfrm flipH="1">
            <a:off x="2297120" y="2695726"/>
            <a:ext cx="580349" cy="580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AU" sz="1600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1518" y="5528329"/>
            <a:ext cx="8992609" cy="398231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519473" y="5585862"/>
            <a:ext cx="26196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+mj-lt"/>
              </a:rPr>
              <a:t>Redundant Storage Area Network</a:t>
            </a:r>
          </a:p>
        </p:txBody>
      </p:sp>
      <p:pic>
        <p:nvPicPr>
          <p:cNvPr id="98" name="Picture 54">
            <a:extLst>
              <a:ext uri="{FF2B5EF4-FFF2-40B4-BE49-F238E27FC236}">
                <a16:creationId xmlns:a16="http://schemas.microsoft.com/office/drawing/2014/main" id="{673B212F-2E44-4A4C-9506-157B901D9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15" b="92308" l="9600" r="88800">
                        <a14:foregroundMark x1="59200" y1="92308" x2="56000" y2="86154"/>
                        <a14:foregroundMark x1="27200" y1="73846" x2="27200" y2="72308"/>
                        <a14:foregroundMark x1="26400" y1="66154" x2="28800" y2="84615"/>
                        <a14:foregroundMark x1="48000" y1="4615" x2="51200" y2="13846"/>
                      </a14:backgroundRemoval>
                    </a14:imgEffect>
                    <a14:imgEffect>
                      <a14:brightnessContrast bright="-3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61" y="2108937"/>
            <a:ext cx="521219" cy="269436"/>
          </a:xfrm>
          <a:prstGeom prst="rect">
            <a:avLst/>
          </a:prstGeom>
        </p:spPr>
      </p:pic>
      <p:pic>
        <p:nvPicPr>
          <p:cNvPr id="99" name="Picture 27">
            <a:extLst>
              <a:ext uri="{FF2B5EF4-FFF2-40B4-BE49-F238E27FC236}">
                <a16:creationId xmlns:a16="http://schemas.microsoft.com/office/drawing/2014/main" id="{A6216EB4-A844-4333-8204-05B648C1B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BC56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00" y="2822991"/>
            <a:ext cx="336508" cy="3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9810"/>
          <a:stretch>
            <a:fillRect/>
          </a:stretch>
        </p:blipFill>
        <p:spPr/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9810"/>
          <a:stretch>
            <a:fillRect/>
          </a:stretch>
        </p:blipFill>
        <p:spPr/>
      </p:pic>
      <p:pic>
        <p:nvPicPr>
          <p:cNvPr id="16" name="Espace réservé pour une image 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9810"/>
          <a:stretch>
            <a:fillRect/>
          </a:stretch>
        </p:blipFill>
        <p:spPr/>
      </p:pic>
      <p:pic>
        <p:nvPicPr>
          <p:cNvPr id="20" name="Espace réservé pour une image  19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9810"/>
          <a:stretch>
            <a:fillRect/>
          </a:stretch>
        </p:blipFill>
        <p:spPr/>
      </p:pic>
      <p:pic>
        <p:nvPicPr>
          <p:cNvPr id="22" name="Espace réservé pour une image  21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>
            <a:fillRect/>
          </a:stretch>
        </p:blipFill>
        <p:spPr/>
      </p:pic>
      <p:pic>
        <p:nvPicPr>
          <p:cNvPr id="24" name="Espace réservé pour une image  23"/>
          <p:cNvPicPr>
            <a:picLocks noGrp="1" noChangeAspect="1"/>
          </p:cNvPicPr>
          <p:nvPr>
            <p:ph type="pic" sz="quarter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>
            <a:fillRect/>
          </a:stretch>
        </p:blipFill>
        <p:spPr/>
      </p:pic>
      <p:pic>
        <p:nvPicPr>
          <p:cNvPr id="26" name="Espace réservé pour une image  25"/>
          <p:cNvPicPr>
            <a:picLocks noGrp="1" noChangeAspect="1"/>
          </p:cNvPicPr>
          <p:nvPr>
            <p:ph type="pic" sz="quarter" idx="2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>
            <a:fillRect/>
          </a:stretch>
        </p:blipFill>
        <p:spPr/>
      </p:pic>
      <p:pic>
        <p:nvPicPr>
          <p:cNvPr id="28" name="Espace réservé pour une image  27"/>
          <p:cNvPicPr>
            <a:picLocks noGrp="1" noChangeAspect="1"/>
          </p:cNvPicPr>
          <p:nvPr>
            <p:ph type="pic" sz="quarter" idx="2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Developing user oriented tooling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Borderline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0537" y="6329173"/>
            <a:ext cx="371029" cy="328912"/>
          </a:xfrm>
          <a:prstGeom prst="rect">
            <a:avLst/>
          </a:prstGeom>
        </p:spPr>
        <p:txBody>
          <a:bodyPr/>
          <a:lstStyle/>
          <a:p>
            <a:fld id="{502AA32E-850A-4F3A-9344-4AB458E1939A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910227" y="30482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Logic operation on cohorts</a:t>
            </a:r>
          </a:p>
        </p:txBody>
      </p:sp>
      <p:sp>
        <p:nvSpPr>
          <p:cNvPr id="34" name="Text Placeholder 33"/>
          <p:cNvSpPr txBox="1">
            <a:spLocks/>
          </p:cNvSpPr>
          <p:nvPr/>
        </p:nvSpPr>
        <p:spPr>
          <a:xfrm>
            <a:off x="3611117" y="30482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Familiar variable constraining</a:t>
            </a: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6312007" y="30482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Data exploration in “stories”</a:t>
            </a:r>
          </a:p>
        </p:txBody>
      </p:sp>
      <p:sp>
        <p:nvSpPr>
          <p:cNvPr id="36" name="Text Placeholder 33"/>
          <p:cNvSpPr txBox="1">
            <a:spLocks/>
          </p:cNvSpPr>
          <p:nvPr/>
        </p:nvSpPr>
        <p:spPr>
          <a:xfrm>
            <a:off x="9012897" y="30482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Centralise user delegation</a:t>
            </a: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910227" y="52709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In-browser code edition</a:t>
            </a:r>
          </a:p>
        </p:txBody>
      </p:sp>
      <p:sp>
        <p:nvSpPr>
          <p:cNvPr id="38" name="Text Placeholder 33"/>
          <p:cNvSpPr txBox="1">
            <a:spLocks/>
          </p:cNvSpPr>
          <p:nvPr/>
        </p:nvSpPr>
        <p:spPr>
          <a:xfrm>
            <a:off x="3611117" y="52709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Multiple data sources</a:t>
            </a:r>
          </a:p>
        </p:txBody>
      </p:sp>
      <p:sp>
        <p:nvSpPr>
          <p:cNvPr id="42" name="Text Placeholder 33"/>
          <p:cNvSpPr txBox="1">
            <a:spLocks/>
          </p:cNvSpPr>
          <p:nvPr/>
        </p:nvSpPr>
        <p:spPr>
          <a:xfrm>
            <a:off x="6312007" y="52709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Rich extensibility</a:t>
            </a:r>
          </a:p>
        </p:txBody>
      </p:sp>
      <p:sp>
        <p:nvSpPr>
          <p:cNvPr id="43" name="Text Placeholder 33"/>
          <p:cNvSpPr txBox="1">
            <a:spLocks/>
          </p:cNvSpPr>
          <p:nvPr/>
        </p:nvSpPr>
        <p:spPr>
          <a:xfrm>
            <a:off x="9012897" y="5270978"/>
            <a:ext cx="2331720" cy="5436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100" dirty="0">
                <a:solidFill>
                  <a:schemeClr val="tx2"/>
                </a:solidFill>
                <a:latin typeface="+mj-lt"/>
              </a:rPr>
              <a:t>Audit and reporting</a:t>
            </a:r>
          </a:p>
        </p:txBody>
      </p:sp>
    </p:spTree>
    <p:extLst>
      <p:ext uri="{BB962C8B-B14F-4D97-AF65-F5344CB8AC3E}">
        <p14:creationId xmlns:p14="http://schemas.microsoft.com/office/powerpoint/2010/main" val="417738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9226"/>
          <a:stretch/>
        </p:blipFill>
        <p:spPr>
          <a:xfrm>
            <a:off x="-1" y="0"/>
            <a:ext cx="6290235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07066" y="1390211"/>
            <a:ext cx="4504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Large investments planned over the next 5 years to allow 300 researchers to get access and analyze their data.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07066" y="950542"/>
            <a:ext cx="471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Infrastructure progress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7625303" y="2744357"/>
            <a:ext cx="389515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</a:rPr>
              <a:t>More than 50 servers and 500TB of storage supported by a 80Gb/s network have already been deployed for the project following a £ 440.000 investment.</a:t>
            </a: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7625305" y="2497641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First “stones” already in place</a:t>
            </a:r>
          </a:p>
        </p:txBody>
      </p:sp>
      <p:sp>
        <p:nvSpPr>
          <p:cNvPr id="38" name="Text Placeholder 32"/>
          <p:cNvSpPr txBox="1">
            <a:spLocks/>
          </p:cNvSpPr>
          <p:nvPr/>
        </p:nvSpPr>
        <p:spPr>
          <a:xfrm>
            <a:off x="7625303" y="3939826"/>
            <a:ext cx="3895156" cy="73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The project it currently dealing with 140TB of preliminary data and targets the handling of up to 1PB by March 2020</a:t>
            </a: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7625305" y="3693110"/>
            <a:ext cx="3895154" cy="18675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chemeClr val="accent6"/>
                </a:solidFill>
                <a:latin typeface="+mj-lt"/>
              </a:rPr>
              <a:t>Scaling to ever-growing numbers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914481" y="2495049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FontAwesome" pitchFamily="2" charset="0"/>
              </a:rPr>
              <a:t>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914481" y="3680013"/>
            <a:ext cx="551992" cy="5519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FontAwesome" pitchFamily="50" charset="0"/>
              </a:rPr>
              <a:t></a:t>
            </a:r>
          </a:p>
        </p:txBody>
      </p:sp>
    </p:spTree>
    <p:extLst>
      <p:ext uri="{BB962C8B-B14F-4D97-AF65-F5344CB8AC3E}">
        <p14:creationId xmlns:p14="http://schemas.microsoft.com/office/powerpoint/2010/main" val="234694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rderline">
      <a:dk1>
        <a:srgbClr val="494949"/>
      </a:dk1>
      <a:lt1>
        <a:srgbClr val="FFFFFF"/>
      </a:lt1>
      <a:dk2>
        <a:srgbClr val="155A66"/>
      </a:dk2>
      <a:lt2>
        <a:srgbClr val="FFFFFF"/>
      </a:lt2>
      <a:accent1>
        <a:srgbClr val="CFEFF4"/>
      </a:accent1>
      <a:accent2>
        <a:srgbClr val="A0DFEA"/>
      </a:accent2>
      <a:accent3>
        <a:srgbClr val="71D0DF"/>
      </a:accent3>
      <a:accent4>
        <a:srgbClr val="1D7988"/>
      </a:accent4>
      <a:accent5>
        <a:srgbClr val="13515B"/>
      </a:accent5>
      <a:accent6>
        <a:srgbClr val="28A2B6"/>
      </a:accent6>
      <a:hlink>
        <a:srgbClr val="FFFFFF"/>
      </a:hlink>
      <a:folHlink>
        <a:srgbClr val="FFFFFF"/>
      </a:folHlink>
    </a:clrScheme>
    <a:fontScheme name="Borderline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21539</TotalTime>
  <Words>670</Words>
  <Application>Microsoft Office PowerPoint</Application>
  <PresentationFormat>Widescreen</PresentationFormat>
  <Paragraphs>145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FontAwesome</vt:lpstr>
      <vt:lpstr>Roboto Medium</vt:lpstr>
      <vt:lpstr>Roboto Light</vt:lpstr>
      <vt:lpstr>Montserrat</vt:lpstr>
      <vt:lpstr>Montserrat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Florian Guitton</cp:lastModifiedBy>
  <cp:revision>2764</cp:revision>
  <dcterms:created xsi:type="dcterms:W3CDTF">2014-10-04T04:19:21Z</dcterms:created>
  <dcterms:modified xsi:type="dcterms:W3CDTF">2018-06-15T14:25:18Z</dcterms:modified>
</cp:coreProperties>
</file>